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  <p:sldMasterId id="214748383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319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16" r:id="rId51"/>
    <p:sldId id="307" r:id="rId52"/>
    <p:sldId id="317" r:id="rId53"/>
    <p:sldId id="308" r:id="rId54"/>
    <p:sldId id="309" r:id="rId55"/>
    <p:sldId id="318" r:id="rId56"/>
    <p:sldId id="310" r:id="rId57"/>
    <p:sldId id="311" r:id="rId58"/>
    <p:sldId id="312" r:id="rId59"/>
    <p:sldId id="313" r:id="rId60"/>
    <p:sldId id="314" r:id="rId61"/>
    <p:sldId id="315" r:id="rId62"/>
    <p:sldId id="320" r:id="rId63"/>
  </p:sldIdLst>
  <p:sldSz cx="9144000" cy="6858000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80880" y="271440"/>
            <a:ext cx="723852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80880" y="1633680"/>
            <a:ext cx="3885840" cy="1090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80880" y="2827800"/>
            <a:ext cx="3885840" cy="1090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80880" y="271440"/>
            <a:ext cx="723852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80880" y="1633680"/>
            <a:ext cx="1896120" cy="1090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2372040" y="1633680"/>
            <a:ext cx="1896120" cy="1090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2372040" y="2827800"/>
            <a:ext cx="1896120" cy="1090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380880" y="2827800"/>
            <a:ext cx="1896120" cy="1090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80880" y="271440"/>
            <a:ext cx="723852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80880" y="1633680"/>
            <a:ext cx="3885840" cy="2285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80880" y="1633680"/>
            <a:ext cx="3885840" cy="2285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71" name="170 - Εικόνα"/>
          <p:cNvPicPr/>
          <p:nvPr/>
        </p:nvPicPr>
        <p:blipFill>
          <a:blip r:embed="rId2"/>
          <a:stretch>
            <a:fillRect/>
          </a:stretch>
        </p:blipFill>
        <p:spPr>
          <a:xfrm>
            <a:off x="891360" y="1633320"/>
            <a:ext cx="2864520" cy="2285640"/>
          </a:xfrm>
          <a:prstGeom prst="rect">
            <a:avLst/>
          </a:prstGeom>
          <a:ln>
            <a:noFill/>
          </a:ln>
        </p:spPr>
      </p:pic>
      <p:pic>
        <p:nvPicPr>
          <p:cNvPr id="172" name="171 - Εικόνα"/>
          <p:cNvPicPr/>
          <p:nvPr/>
        </p:nvPicPr>
        <p:blipFill>
          <a:blip r:embed="rId2"/>
          <a:stretch>
            <a:fillRect/>
          </a:stretch>
        </p:blipFill>
        <p:spPr>
          <a:xfrm>
            <a:off x="891360" y="1633320"/>
            <a:ext cx="2864520" cy="228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000" smtClean="0">
                <a:solidFill>
                  <a:srgbClr val="FFFFFF"/>
                </a:solidFill>
                <a:latin typeface="Century Gothic"/>
              </a:rPr>
              <a:t>13/2/2015</a:t>
            </a:r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43902506-8A78-48DB-8AC0-9BEFD1AC1658}" type="slidenum">
              <a:rPr lang="el-GR" sz="1200" smtClean="0">
                <a:solidFill>
                  <a:srgbClr val="FFFFFF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000" smtClean="0">
                <a:solidFill>
                  <a:srgbClr val="FFFFFF"/>
                </a:solidFill>
                <a:latin typeface="Century Gothic"/>
              </a:rPr>
              <a:t>13/2/2015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43902506-8A78-48DB-8AC0-9BEFD1AC1658}" type="slidenum">
              <a:rPr lang="el-GR" sz="1200" smtClean="0">
                <a:solidFill>
                  <a:srgbClr val="FFFFFF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000" smtClean="0">
                <a:solidFill>
                  <a:srgbClr val="FFFFFF"/>
                </a:solidFill>
                <a:latin typeface="Century Gothic"/>
              </a:rPr>
              <a:t>13/2/2015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43902506-8A78-48DB-8AC0-9BEFD1AC1658}" type="slidenum">
              <a:rPr lang="el-GR" sz="1200" smtClean="0">
                <a:solidFill>
                  <a:srgbClr val="FFFFFF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000" smtClean="0">
                <a:solidFill>
                  <a:srgbClr val="FFFFFF"/>
                </a:solidFill>
                <a:latin typeface="Century Gothic"/>
              </a:rPr>
              <a:t>13/2/2015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43902506-8A78-48DB-8AC0-9BEFD1AC1658}" type="slidenum">
              <a:rPr lang="el-GR" sz="1200" smtClean="0">
                <a:solidFill>
                  <a:srgbClr val="FFFFFF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000" smtClean="0">
                <a:solidFill>
                  <a:srgbClr val="FFFFFF"/>
                </a:solidFill>
                <a:latin typeface="Century Gothic"/>
              </a:rPr>
              <a:t>13/2/2015</a:t>
            </a:r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43902506-8A78-48DB-8AC0-9BEFD1AC1658}" type="slidenum">
              <a:rPr lang="el-GR" sz="1200" smtClean="0">
                <a:solidFill>
                  <a:srgbClr val="FFFFFF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000" smtClean="0">
                <a:solidFill>
                  <a:srgbClr val="FFFFFF"/>
                </a:solidFill>
                <a:latin typeface="Century Gothic"/>
              </a:rPr>
              <a:t>13/2/2015</a:t>
            </a:r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43902506-8A78-48DB-8AC0-9BEFD1AC1658}" type="slidenum">
              <a:rPr lang="el-GR" sz="1200" smtClean="0">
                <a:solidFill>
                  <a:srgbClr val="FFFFFF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000" smtClean="0">
                <a:solidFill>
                  <a:srgbClr val="FFFFFF"/>
                </a:solidFill>
                <a:latin typeface="Century Gothic"/>
              </a:rPr>
              <a:t>13/2/2015</a:t>
            </a: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43902506-8A78-48DB-8AC0-9BEFD1AC1658}" type="slidenum">
              <a:rPr lang="el-GR" sz="1200" smtClean="0">
                <a:solidFill>
                  <a:srgbClr val="FFFFFF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80880" y="271440"/>
            <a:ext cx="723852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380880" y="1633680"/>
            <a:ext cx="3885840" cy="228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000" smtClean="0">
                <a:solidFill>
                  <a:srgbClr val="FFFFFF"/>
                </a:solidFill>
                <a:latin typeface="Century Gothic"/>
              </a:rPr>
              <a:t>13/2/2015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fld id="{43902506-8A78-48DB-8AC0-9BEFD1AC1658}" type="slidenum">
              <a:rPr lang="el-GR" sz="1200" smtClean="0">
                <a:solidFill>
                  <a:srgbClr val="FFFFFF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1000" smtClean="0">
                <a:solidFill>
                  <a:srgbClr val="FFFFFF"/>
                </a:solidFill>
                <a:latin typeface="Century Gothic"/>
              </a:rPr>
              <a:t>13/2/2015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43902506-8A78-48DB-8AC0-9BEFD1AC1658}" type="slidenum">
              <a:rPr lang="el-GR" sz="1200" smtClean="0">
                <a:solidFill>
                  <a:srgbClr val="FFFFFF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000" smtClean="0">
                <a:solidFill>
                  <a:srgbClr val="FFFFFF"/>
                </a:solidFill>
                <a:latin typeface="Century Gothic"/>
              </a:rPr>
              <a:t>13/2/2015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43902506-8A78-48DB-8AC0-9BEFD1AC1658}" type="slidenum">
              <a:rPr lang="el-GR" sz="1200" smtClean="0">
                <a:solidFill>
                  <a:srgbClr val="FFFFFF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sz="1000" smtClean="0">
                <a:solidFill>
                  <a:srgbClr val="FFFFFF"/>
                </a:solidFill>
                <a:latin typeface="Century Gothic"/>
              </a:rPr>
              <a:t>13/2/2015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43902506-8A78-48DB-8AC0-9BEFD1AC1658}" type="slidenum">
              <a:rPr lang="el-GR" sz="1200" smtClean="0">
                <a:solidFill>
                  <a:srgbClr val="FFFFFF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80880" y="271440"/>
            <a:ext cx="723852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80880" y="1633680"/>
            <a:ext cx="3885840" cy="228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80880" y="271440"/>
            <a:ext cx="723852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380880" y="1633680"/>
            <a:ext cx="3885840" cy="2285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80880" y="271440"/>
            <a:ext cx="723852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380880" y="1633680"/>
            <a:ext cx="1896120" cy="2285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2372040" y="1633680"/>
            <a:ext cx="1896120" cy="2285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80880" y="271440"/>
            <a:ext cx="723852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380880" y="271440"/>
            <a:ext cx="7238520" cy="631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380880" y="271440"/>
            <a:ext cx="723852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380880" y="1633680"/>
            <a:ext cx="1896120" cy="1090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380880" y="2827800"/>
            <a:ext cx="1896120" cy="1090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2372040" y="1633680"/>
            <a:ext cx="1896120" cy="2285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80880" y="271440"/>
            <a:ext cx="723852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80880" y="1633680"/>
            <a:ext cx="1896120" cy="2285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372040" y="1633680"/>
            <a:ext cx="1896120" cy="1090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2372040" y="2827800"/>
            <a:ext cx="1896120" cy="1090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80880" y="271440"/>
            <a:ext cx="723852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80880" y="1633680"/>
            <a:ext cx="1896120" cy="1090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2372040" y="1633680"/>
            <a:ext cx="1896120" cy="1090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380880" y="2827800"/>
            <a:ext cx="3885840" cy="1090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7200" y="14040"/>
            <a:ext cx="9129600" cy="6836400"/>
          </a:xfrm>
          <a:prstGeom prst="rtTriangle">
            <a:avLst/>
          </a:prstGeom>
          <a:gradFill>
            <a:gsLst>
              <a:gs pos="0">
                <a:srgbClr val="D2D2D2"/>
              </a:gs>
              <a:gs pos="100000">
                <a:srgbClr val="D2D2D2"/>
              </a:gs>
            </a:gsLst>
            <a:lin ang="7998000"/>
          </a:gradFill>
          <a:ln w="38160">
            <a:noFill/>
          </a:ln>
        </p:spPr>
      </p:sp>
      <p:sp>
        <p:nvSpPr>
          <p:cNvPr id="132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rgbClr val="BFBFBF"/>
            </a:solidFill>
            <a:round/>
          </a:ln>
        </p:spPr>
      </p:sp>
      <p:sp>
        <p:nvSpPr>
          <p:cNvPr id="133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rgbClr val="C6C6C6"/>
            </a:solidFill>
            <a:round/>
          </a:ln>
        </p:spPr>
      </p:sp>
      <p:sp>
        <p:nvSpPr>
          <p:cNvPr id="134" name="PlaceHolder 4"/>
          <p:cNvSpPr>
            <a:spLocks noGrp="1"/>
          </p:cNvSpPr>
          <p:nvPr>
            <p:ph type="dt"/>
          </p:nvPr>
        </p:nvSpPr>
        <p:spPr>
          <a:xfrm>
            <a:off x="4791600" y="6481080"/>
            <a:ext cx="2133360" cy="3013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l-GR" sz="1000">
                <a:solidFill>
                  <a:srgbClr val="FFFFFF"/>
                </a:solidFill>
                <a:latin typeface="Century Gothic"/>
              </a:rPr>
              <a:t>13/2/2015</a:t>
            </a:r>
            <a:endParaRPr/>
          </a:p>
        </p:txBody>
      </p:sp>
      <p:sp>
        <p:nvSpPr>
          <p:cNvPr id="135" name="PlaceHolder 5"/>
          <p:cNvSpPr>
            <a:spLocks noGrp="1"/>
          </p:cNvSpPr>
          <p:nvPr>
            <p:ph type="ftr"/>
          </p:nvPr>
        </p:nvSpPr>
        <p:spPr>
          <a:xfrm>
            <a:off x="457200" y="6481800"/>
            <a:ext cx="4259520" cy="3006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/>
          </a:p>
        </p:txBody>
      </p:sp>
      <p:sp>
        <p:nvSpPr>
          <p:cNvPr id="136" name="PlaceHolder 6"/>
          <p:cNvSpPr>
            <a:spLocks noGrp="1"/>
          </p:cNvSpPr>
          <p:nvPr>
            <p:ph type="sldNum"/>
          </p:nvPr>
        </p:nvSpPr>
        <p:spPr>
          <a:xfrm>
            <a:off x="7589520" y="6481080"/>
            <a:ext cx="502560" cy="3013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E57254ED-472B-470C-BE59-6D79AF0991D2}" type="slidenum">
              <a:rPr lang="el-GR" sz="1200">
                <a:solidFill>
                  <a:srgbClr val="FFFFFF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137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l-GR">
                <a:latin typeface="Century Gothic"/>
              </a:rPr>
              <a:t>Πατήστε για επεξεργασία της μορφής κειμένου του τίτλου</a:t>
            </a:r>
            <a:endParaRPr/>
          </a:p>
        </p:txBody>
      </p:sp>
      <p:sp>
        <p:nvSpPr>
          <p:cNvPr id="138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l-GR" sz="3000">
                <a:latin typeface="Century Gothic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l-GR" sz="2400">
                <a:latin typeface="Century Gothic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l-GR" sz="2000">
                <a:latin typeface="Century Gothic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l-GR" sz="1900">
                <a:latin typeface="Century Gothic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l-GR" sz="2000">
                <a:latin typeface="Century Gothic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l-GR" sz="2000">
                <a:latin typeface="Century Gothic"/>
              </a:rPr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l-GR" sz="2000">
                <a:latin typeface="Century Gothic"/>
              </a:rPr>
              <a:t>Έβδομο επίπεδο διάρθρωσης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l-GR" sz="1000" smtClean="0">
                <a:solidFill>
                  <a:srgbClr val="FFFFFF"/>
                </a:solidFill>
                <a:latin typeface="Century Gothic"/>
              </a:rPr>
              <a:t>13/2/2015</a:t>
            </a:r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E57254ED-472B-470C-BE59-6D79AF0991D2}" type="slidenum">
              <a:rPr lang="el-GR" sz="1200" smtClean="0">
                <a:solidFill>
                  <a:srgbClr val="FFFFFF"/>
                </a:solid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apofoitos.com/images/uploads/nr_photos/robot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3" name="TextShape 1"/>
          <p:cNvSpPr txBox="1"/>
          <p:nvPr/>
        </p:nvSpPr>
        <p:spPr>
          <a:xfrm>
            <a:off x="428760" y="214200"/>
            <a:ext cx="7772040" cy="14695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n-US" sz="7200" b="1" dirty="0" smtClean="0">
                <a:solidFill>
                  <a:srgbClr val="FF0000"/>
                </a:solidFill>
                <a:latin typeface="Verdana"/>
                <a:ea typeface="Verdana"/>
              </a:rPr>
              <a:t> </a:t>
            </a:r>
            <a:r>
              <a:rPr lang="el-GR" sz="7200" b="1" dirty="0" smtClean="0">
                <a:solidFill>
                  <a:srgbClr val="FF0000"/>
                </a:solidFill>
                <a:latin typeface="Verdana"/>
                <a:ea typeface="Verdana"/>
              </a:rPr>
              <a:t>ΡΟΜΠΟΤΙΚΗ</a:t>
            </a:r>
            <a:r>
              <a:rPr lang="el-GR" sz="4800" dirty="0" smtClean="0">
                <a:solidFill>
                  <a:srgbClr val="D26785"/>
                </a:solidFill>
                <a:latin typeface="Verdana"/>
                <a:ea typeface="Verdana"/>
              </a:rPr>
              <a:t> </a:t>
            </a:r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428760" y="1571760"/>
            <a:ext cx="8286480" cy="4598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l-GR" sz="2400" b="1" smtClean="0">
                <a:latin typeface="Verdana"/>
                <a:ea typeface="Verdana"/>
              </a:rPr>
              <a:t>ΕΡΕΥΝΗΤΙΚΗ </a:t>
            </a:r>
            <a:r>
              <a:rPr lang="el-GR" sz="2400" b="1" dirty="0">
                <a:latin typeface="Verdana"/>
                <a:ea typeface="Verdana"/>
              </a:rPr>
              <a:t>ΕΡΓΑΣΙΑ Α΄ΤΕΤΡΑΜΗΝΟΥ 2015</a:t>
            </a:r>
            <a:endParaRPr/>
          </a:p>
          <a:p>
            <a:pPr algn="just">
              <a:lnSpc>
                <a:spcPct val="100000"/>
              </a:lnSpc>
            </a:pPr>
            <a:r>
              <a:rPr lang="el-GR" sz="2400" b="1" dirty="0">
                <a:latin typeface="Verdana"/>
                <a:ea typeface="Verdana"/>
              </a:rPr>
              <a:t>ΤΑΞΗ Β΄4         ΟΜΑΔΑ: REPLETE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2400" b="1" i="1" u="sng" dirty="0">
                <a:latin typeface="Verdana"/>
                <a:ea typeface="Verdana"/>
              </a:rPr>
              <a:t>ΜΕΛΗ ΟΜΑΔΑΣ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2800" b="1" dirty="0">
                <a:latin typeface="Verdana"/>
                <a:ea typeface="Verdana"/>
              </a:rPr>
              <a:t>Σιούτης Δημήτρης 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2800" b="1" dirty="0" smtClean="0">
                <a:latin typeface="Verdana"/>
                <a:ea typeface="Verdana"/>
              </a:rPr>
              <a:t>Σταύρου </a:t>
            </a:r>
            <a:r>
              <a:rPr lang="el-GR" sz="2800" b="1" dirty="0">
                <a:latin typeface="Verdana"/>
                <a:ea typeface="Verdana"/>
              </a:rPr>
              <a:t>Παναγιώτα 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2800" b="1" dirty="0">
                <a:latin typeface="Verdana"/>
                <a:ea typeface="Verdana"/>
              </a:rPr>
              <a:t>Τασιάνη Φλωρεντία 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2800" b="1" dirty="0">
                <a:latin typeface="Verdana"/>
                <a:ea typeface="Verdana"/>
              </a:rPr>
              <a:t>Τσίγκου Δήμητρα 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2800" b="1" dirty="0">
                <a:latin typeface="Verdana"/>
                <a:ea typeface="Verdana"/>
              </a:rPr>
              <a:t>Χριστόπουλος Νίκος </a:t>
            </a:r>
            <a:endParaRPr/>
          </a:p>
          <a:p>
            <a:pPr algn="r">
              <a:lnSpc>
                <a:spcPct val="100000"/>
              </a:lnSpc>
            </a:pPr>
            <a:r>
              <a:rPr lang="el-GR" sz="2400" dirty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endParaRPr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285720" y="571480"/>
            <a:ext cx="8229240" cy="803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5300" b="1" dirty="0">
                <a:solidFill>
                  <a:srgbClr val="FF0000"/>
                </a:solidFill>
                <a:latin typeface="Verdana"/>
                <a:ea typeface="Verdana"/>
              </a:rPr>
              <a:t>Συνοψίζοντας</a:t>
            </a:r>
            <a:r>
              <a:rPr lang="el-GR" sz="5300" dirty="0">
                <a:solidFill>
                  <a:srgbClr val="FF0000"/>
                </a:solidFill>
                <a:latin typeface="Verdana"/>
                <a:ea typeface="Verdana"/>
              </a:rPr>
              <a:t>:</a:t>
            </a:r>
            <a:r>
              <a:rPr lang="el-GR" sz="4200" dirty="0">
                <a:solidFill>
                  <a:srgbClr val="D26785"/>
                </a:solidFill>
                <a:latin typeface="Century Gothic"/>
                <a:ea typeface="Verdana"/>
              </a:rPr>
              <a:t>
</a:t>
            </a:r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  <a:buFont typeface="Wingdings" charset="2"/>
              <a:buChar char=""/>
            </a:pPr>
            <a:r>
              <a:rPr lang="el-GR" sz="3000" b="1">
                <a:solidFill>
                  <a:srgbClr val="FFFFFF"/>
                </a:solidFill>
                <a:latin typeface="Verdana"/>
                <a:ea typeface="Verdana"/>
              </a:rPr>
              <a:t>Γενική χειρουργική</a:t>
            </a:r>
            <a:endParaRPr/>
          </a:p>
          <a:p>
            <a:pPr>
              <a:lnSpc>
                <a:spcPct val="100000"/>
              </a:lnSpc>
              <a:buSzPct val="80000"/>
              <a:buFont typeface="Wingdings" charset="2"/>
              <a:buChar char=""/>
            </a:pPr>
            <a:r>
              <a:rPr lang="el-GR" sz="3000" b="1">
                <a:solidFill>
                  <a:srgbClr val="FFFFFF"/>
                </a:solidFill>
                <a:latin typeface="Verdana"/>
                <a:ea typeface="Verdana"/>
              </a:rPr>
              <a:t>Γυναικολογία</a:t>
            </a:r>
            <a:endParaRPr/>
          </a:p>
          <a:p>
            <a:pPr>
              <a:lnSpc>
                <a:spcPct val="100000"/>
              </a:lnSpc>
              <a:buSzPct val="80000"/>
              <a:buFont typeface="Wingdings" charset="2"/>
              <a:buChar char=""/>
            </a:pPr>
            <a:r>
              <a:rPr lang="el-GR" sz="3000" b="1">
                <a:solidFill>
                  <a:srgbClr val="FFFFFF"/>
                </a:solidFill>
                <a:latin typeface="Verdana"/>
                <a:ea typeface="Verdana"/>
              </a:rPr>
              <a:t>Ουρολογία</a:t>
            </a:r>
            <a:endParaRPr/>
          </a:p>
          <a:p>
            <a:pPr>
              <a:lnSpc>
                <a:spcPct val="100000"/>
              </a:lnSpc>
              <a:buSzPct val="80000"/>
              <a:buFont typeface="Wingdings" charset="2"/>
              <a:buChar char=""/>
            </a:pPr>
            <a:r>
              <a:rPr lang="el-GR" sz="3000" b="1">
                <a:solidFill>
                  <a:srgbClr val="FFFFFF"/>
                </a:solidFill>
                <a:latin typeface="Verdana"/>
                <a:ea typeface="Verdana"/>
              </a:rPr>
              <a:t>Καρδιοχειρουργική</a:t>
            </a:r>
            <a:endParaRPr/>
          </a:p>
          <a:p>
            <a:pPr>
              <a:lnSpc>
                <a:spcPct val="100000"/>
              </a:lnSpc>
              <a:buSzPct val="80000"/>
              <a:buFont typeface="Wingdings" charset="2"/>
              <a:buChar char=""/>
            </a:pPr>
            <a:r>
              <a:rPr lang="el-GR" sz="3000" b="1">
                <a:solidFill>
                  <a:srgbClr val="FFFFFF"/>
                </a:solidFill>
                <a:latin typeface="Verdana"/>
                <a:ea typeface="Verdana"/>
              </a:rPr>
              <a:t>Χειρουργική ενδοκρινών αδένων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1 - Εικόνα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hygeia.gr/articlefiles/609-1575-2011_01_21_g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2" name="TextShape 1"/>
          <p:cNvSpPr txBox="1"/>
          <p:nvPr/>
        </p:nvSpPr>
        <p:spPr>
          <a:xfrm>
            <a:off x="-214200" y="642960"/>
            <a:ext cx="9357840" cy="3428982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6000" b="1" i="1" dirty="0" smtClean="0">
                <a:solidFill>
                  <a:srgbClr val="D26785"/>
                </a:solidFill>
                <a:latin typeface="Verdana"/>
                <a:ea typeface="Verdana"/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el-GR" sz="6000" b="1" i="1" dirty="0" smtClean="0">
                <a:solidFill>
                  <a:srgbClr val="D26785"/>
                </a:solidFill>
                <a:latin typeface="Verdana"/>
                <a:ea typeface="Verdana"/>
              </a:rPr>
              <a:t>  </a:t>
            </a:r>
            <a:r>
              <a:rPr lang="el-GR" sz="6000" b="1" i="1" dirty="0" smtClean="0">
                <a:solidFill>
                  <a:srgbClr val="C00000"/>
                </a:solidFill>
                <a:latin typeface="Verdana"/>
                <a:ea typeface="Verdana"/>
              </a:rPr>
              <a:t>ΣΥΣΤΗΜΑ </a:t>
            </a:r>
            <a:r>
              <a:rPr lang="el-GR" sz="6000" b="1" i="1" dirty="0">
                <a:solidFill>
                  <a:srgbClr val="C00000"/>
                </a:solidFill>
                <a:latin typeface="Verdana"/>
                <a:ea typeface="Verdana"/>
              </a:rPr>
              <a:t>DA VINCI</a:t>
            </a:r>
            <a:r>
              <a:rPr lang="el-GR" sz="4200" b="1" i="1" dirty="0">
                <a:solidFill>
                  <a:srgbClr val="C00000"/>
                </a:solidFill>
                <a:latin typeface="Verdana"/>
                <a:ea typeface="Verdana"/>
              </a:rPr>
              <a:t> </a:t>
            </a:r>
            <a:r>
              <a:rPr lang="el-GR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Century Gothic"/>
                <a:ea typeface="Verdana"/>
              </a:rPr>
              <a:t>
</a:t>
            </a:r>
            <a:endParaRPr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4200" b="1" i="1" dirty="0">
                <a:solidFill>
                  <a:srgbClr val="FF0000"/>
                </a:solidFill>
                <a:latin typeface="Verdana"/>
                <a:ea typeface="Verdana"/>
              </a:rPr>
              <a:t>Τι είναι το σύστημα </a:t>
            </a:r>
            <a:r>
              <a:rPr lang="el-GR" sz="4200" b="1" i="1" dirty="0" err="1">
                <a:solidFill>
                  <a:srgbClr val="FF0000"/>
                </a:solidFill>
                <a:latin typeface="Verdana"/>
                <a:ea typeface="Verdana"/>
              </a:rPr>
              <a:t>Da</a:t>
            </a:r>
            <a:r>
              <a:rPr lang="el-GR" sz="4200" b="1" i="1" dirty="0">
                <a:solidFill>
                  <a:srgbClr val="FF0000"/>
                </a:solidFill>
                <a:latin typeface="Verdana"/>
                <a:ea typeface="Verdana"/>
              </a:rPr>
              <a:t> </a:t>
            </a:r>
            <a:r>
              <a:rPr lang="el-GR" sz="4200" b="1" i="1" dirty="0" err="1">
                <a:solidFill>
                  <a:srgbClr val="FF0000"/>
                </a:solidFill>
                <a:latin typeface="Verdana"/>
                <a:ea typeface="Verdana"/>
              </a:rPr>
              <a:t>Vinci</a:t>
            </a:r>
            <a:r>
              <a:rPr lang="el-GR" sz="4200" b="1" i="1" dirty="0">
                <a:solidFill>
                  <a:srgbClr val="FF0000"/>
                </a:solidFill>
                <a:latin typeface="Verdana"/>
                <a:ea typeface="Verdana"/>
              </a:rPr>
              <a:t>;</a:t>
            </a:r>
            <a:r>
              <a:rPr lang="el-GR" sz="4200" dirty="0">
                <a:solidFill>
                  <a:srgbClr val="D26785"/>
                </a:solidFill>
                <a:latin typeface="Century Gothic"/>
                <a:ea typeface="Verdana"/>
              </a:rPr>
              <a:t>
</a:t>
            </a:r>
            <a:endParaRPr/>
          </a:p>
        </p:txBody>
      </p:sp>
      <p:sp>
        <p:nvSpPr>
          <p:cNvPr id="194" name="TextShape 2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Είναι </a:t>
            </a:r>
            <a:r>
              <a:rPr lang="el-GR" sz="3000" b="1" dirty="0">
                <a:solidFill>
                  <a:srgbClr val="FFFFFF"/>
                </a:solidFill>
                <a:latin typeface="Verdana"/>
                <a:ea typeface="Verdana"/>
              </a:rPr>
              <a:t>ένα Ρομποτικό Σύστημα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που αποτελείται από:</a:t>
            </a:r>
            <a:endParaRPr/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Ø"/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εργονομικά σχεδιασμένη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κονσόλα</a:t>
            </a:r>
            <a:endParaRPr/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Ø"/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4 ρομποτικούς βραχίονες</a:t>
            </a:r>
            <a:endParaRPr/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Ø"/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ενδοσκοπικό πύργο</a:t>
            </a:r>
            <a:endParaRPr/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Ø"/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σύστημα υψηλών προδιαγραφών </a:t>
            </a:r>
            <a:r>
              <a:rPr lang="el-GR" sz="3000" dirty="0" err="1">
                <a:solidFill>
                  <a:srgbClr val="FFFFFF"/>
                </a:solidFill>
                <a:latin typeface="Verdana"/>
                <a:ea typeface="Verdana"/>
              </a:rPr>
              <a:t>InSite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r>
              <a:rPr lang="el-GR" sz="3000" dirty="0" err="1">
                <a:solidFill>
                  <a:srgbClr val="FFFFFF"/>
                </a:solidFill>
                <a:latin typeface="Verdana"/>
                <a:ea typeface="Verdana"/>
              </a:rPr>
              <a:t>Vision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, με πραγματική 3D απεικόνιση</a:t>
            </a:r>
            <a:endParaRPr/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Ø"/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ειδικά ενδοσκοπικά εργαλεία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57200" y="357120"/>
            <a:ext cx="8229240" cy="6097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Το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σύστημα </a:t>
            </a:r>
            <a:r>
              <a:rPr lang="el-GR" sz="3000" dirty="0" err="1">
                <a:solidFill>
                  <a:srgbClr val="FFFFFF"/>
                </a:solidFill>
                <a:latin typeface="Verdana"/>
                <a:ea typeface="Verdana"/>
              </a:rPr>
              <a:t>Da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r>
              <a:rPr lang="el-GR" sz="3000" dirty="0" err="1">
                <a:solidFill>
                  <a:srgbClr val="FFFFFF"/>
                </a:solidFill>
                <a:latin typeface="Verdana"/>
                <a:ea typeface="Verdana"/>
              </a:rPr>
              <a:t>Vinci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 αποτελεί ένα νέο σημαντικό εργαλείο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που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: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endParaRPr lang="en-US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διευκολύνει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το έργο του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χειρουργού</a:t>
            </a:r>
            <a:endParaRPr lang="en-US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Πραγματοποιεί πιο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ανώδυνες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επεμβάσεις</a:t>
            </a:r>
            <a:endParaRPr lang="en-US" b="1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l-GR" sz="2800" dirty="0" smtClean="0">
                <a:solidFill>
                  <a:srgbClr val="FFFFFF"/>
                </a:solidFill>
                <a:latin typeface="Verdana"/>
                <a:ea typeface="Verdana"/>
              </a:rPr>
              <a:t>πραγματοποιεί όλο το φάσμα των </a:t>
            </a:r>
            <a:r>
              <a:rPr lang="el-GR" sz="2800" dirty="0" err="1" smtClean="0">
                <a:solidFill>
                  <a:srgbClr val="FFFFFF"/>
                </a:solidFill>
                <a:latin typeface="Verdana"/>
                <a:ea typeface="Verdana"/>
              </a:rPr>
              <a:t>λαπαροσκοπικών</a:t>
            </a:r>
            <a:r>
              <a:rPr lang="el-GR" sz="2800" dirty="0" smtClean="0">
                <a:solidFill>
                  <a:srgbClr val="FFFFFF"/>
                </a:solidFill>
                <a:latin typeface="Verdana"/>
                <a:ea typeface="Verdana"/>
              </a:rPr>
              <a:t> εγχειρήσεων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l-GR" sz="2800" dirty="0" smtClean="0">
                <a:solidFill>
                  <a:srgbClr val="FFFFFF"/>
                </a:solidFill>
                <a:latin typeface="Verdana"/>
                <a:ea typeface="Verdana"/>
              </a:rPr>
              <a:t>Είναι εγκεκριμένο από το FDA</a:t>
            </a:r>
            <a:endParaRPr sz="2800"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4200" b="1" dirty="0">
                <a:solidFill>
                  <a:srgbClr val="FF0000"/>
                </a:solidFill>
                <a:latin typeface="Century Gothic"/>
              </a:rPr>
              <a:t>ΤΡΟΠΟΣ ΧΡΗΣΗΣ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000">
                <a:solidFill>
                  <a:srgbClr val="FFFFFF"/>
                </a:solidFill>
                <a:latin typeface="Verdana"/>
                <a:ea typeface="Verdana"/>
              </a:rPr>
              <a:t>Όπως αναφέρθηκε προηγουμένως </a:t>
            </a:r>
            <a:endParaRPr/>
          </a:p>
        </p:txBody>
      </p:sp>
      <p:pic>
        <p:nvPicPr>
          <p:cNvPr id="199" name="3 - Εικόνα"/>
          <p:cNvPicPr/>
          <p:nvPr/>
        </p:nvPicPr>
        <p:blipFill>
          <a:blip r:embed="rId2"/>
          <a:stretch>
            <a:fillRect/>
          </a:stretch>
        </p:blipFill>
        <p:spPr>
          <a:xfrm>
            <a:off x="1928880" y="2500200"/>
            <a:ext cx="5428800" cy="4142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poulakis-urology.com/images/stories/robotiki/robotic-surg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28596" y="21429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3200" b="1" i="1" dirty="0">
                <a:solidFill>
                  <a:srgbClr val="FF0000"/>
                </a:solidFill>
                <a:latin typeface="Verdana"/>
                <a:ea typeface="Verdana"/>
              </a:rPr>
              <a:t>Ποιά είναι όμως τα πλεονεκτήματα του συστήματος αυτού;</a:t>
            </a:r>
            <a:r>
              <a:rPr lang="el-GR" sz="4200" dirty="0">
                <a:solidFill>
                  <a:srgbClr val="D26785"/>
                </a:solidFill>
                <a:latin typeface="Century Gothic"/>
                <a:ea typeface="Verdana"/>
              </a:rPr>
              <a:t>
</a:t>
            </a:r>
            <a:endParaRPr/>
          </a:p>
        </p:txBody>
      </p:sp>
      <p:sp>
        <p:nvSpPr>
          <p:cNvPr id="201" name="TextShape 2"/>
          <p:cNvSpPr txBox="1"/>
          <p:nvPr/>
        </p:nvSpPr>
        <p:spPr>
          <a:xfrm>
            <a:off x="0" y="1071546"/>
            <a:ext cx="9144000" cy="5311456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l-GR" sz="2000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</a:pPr>
            <a:r>
              <a:rPr lang="el-GR" sz="28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Τα </a:t>
            </a:r>
            <a:r>
              <a:rPr lang="el-GR" sz="2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πλεονεκτήματα είναι</a:t>
            </a:r>
            <a:r>
              <a:rPr lang="el-GR" sz="24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sz="14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ü"/>
            </a:pPr>
            <a:endParaRPr lang="el-GR" sz="2400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ü"/>
            </a:pPr>
            <a:r>
              <a:rPr lang="el-GR" sz="28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Μεγαλύτερη </a:t>
            </a:r>
            <a:r>
              <a:rPr lang="el-GR" sz="2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ακρίβεια, </a:t>
            </a:r>
            <a:r>
              <a:rPr lang="el-GR" sz="28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σταθερότητα, λεπτομέρεια </a:t>
            </a:r>
            <a:r>
              <a:rPr lang="el-GR" sz="2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στις </a:t>
            </a:r>
            <a:r>
              <a:rPr lang="el-GR" sz="28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κινήσεις</a:t>
            </a:r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ü"/>
            </a:pPr>
            <a:r>
              <a:rPr lang="el-GR" sz="28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Μικρότερη </a:t>
            </a:r>
            <a:r>
              <a:rPr lang="el-GR" sz="2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διάρκεια αναισθησίας</a:t>
            </a:r>
            <a:endParaRPr sz="16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ü"/>
            </a:pPr>
            <a:r>
              <a:rPr lang="el-GR" sz="2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Μειωμένος κίνδυνος μόλυνσης ή απώλειας αίματος</a:t>
            </a:r>
            <a:endParaRPr sz="16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ü"/>
            </a:pPr>
            <a:r>
              <a:rPr lang="el-GR" sz="2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Ελαχιστοποίηση του μετεγχειρητικού </a:t>
            </a:r>
            <a:r>
              <a:rPr lang="el-GR" sz="28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πόνου.</a:t>
            </a:r>
            <a:endParaRPr sz="16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ü"/>
            </a:pPr>
            <a:r>
              <a:rPr lang="el-GR" sz="2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</a:t>
            </a:r>
            <a:r>
              <a:rPr lang="el-GR" sz="28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είωση </a:t>
            </a:r>
            <a:r>
              <a:rPr lang="el-GR" sz="2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της περιόδου νοσηλείας</a:t>
            </a:r>
            <a:endParaRPr sz="16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ü"/>
            </a:pPr>
            <a:r>
              <a:rPr lang="el-GR" sz="2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Γρήγορη </a:t>
            </a:r>
            <a:r>
              <a:rPr lang="el-GR" sz="28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ανάρρωση</a:t>
            </a:r>
            <a:endParaRPr sz="16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28596" y="428604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4200" b="1" i="1" dirty="0">
                <a:solidFill>
                  <a:srgbClr val="D26785"/>
                </a:solidFill>
                <a:latin typeface="Verdana"/>
                <a:ea typeface="Verdana"/>
              </a:rPr>
              <a:t>
</a:t>
            </a:r>
            <a:r>
              <a:rPr lang="el-GR" sz="4200" b="1" i="1" dirty="0">
                <a:solidFill>
                  <a:srgbClr val="FF0000"/>
                </a:solidFill>
                <a:latin typeface="Verdana"/>
                <a:ea typeface="Verdana"/>
              </a:rPr>
              <a:t>Που χρησιμοποιείται σήμερα το σύστημα </a:t>
            </a:r>
            <a:r>
              <a:rPr lang="el-GR" sz="4200" b="1" i="1" dirty="0" err="1">
                <a:solidFill>
                  <a:srgbClr val="FF0000"/>
                </a:solidFill>
                <a:latin typeface="Verdana"/>
                <a:ea typeface="Verdana"/>
              </a:rPr>
              <a:t>Da</a:t>
            </a:r>
            <a:r>
              <a:rPr lang="el-GR" sz="4200" b="1" i="1" dirty="0">
                <a:solidFill>
                  <a:srgbClr val="FF0000"/>
                </a:solidFill>
                <a:latin typeface="Verdana"/>
                <a:ea typeface="Verdana"/>
              </a:rPr>
              <a:t> </a:t>
            </a:r>
            <a:r>
              <a:rPr lang="el-GR" sz="4200" b="1" i="1" dirty="0" err="1">
                <a:solidFill>
                  <a:srgbClr val="FF0000"/>
                </a:solidFill>
                <a:latin typeface="Verdana"/>
                <a:ea typeface="Verdana"/>
              </a:rPr>
              <a:t>Vinci</a:t>
            </a:r>
            <a:r>
              <a:rPr lang="el-GR" sz="4200" b="1" i="1" dirty="0">
                <a:solidFill>
                  <a:srgbClr val="FF0000"/>
                </a:solidFill>
                <a:latin typeface="Verdana"/>
                <a:ea typeface="Verdana"/>
              </a:rPr>
              <a:t>;</a:t>
            </a:r>
            <a:r>
              <a:rPr lang="el-GR" sz="4200" dirty="0">
                <a:solidFill>
                  <a:srgbClr val="D26785"/>
                </a:solidFill>
                <a:latin typeface="Century Gothic"/>
                <a:ea typeface="Verdana"/>
              </a:rPr>
              <a:t>
</a:t>
            </a:r>
            <a:endParaRPr/>
          </a:p>
        </p:txBody>
      </p:sp>
      <p:sp>
        <p:nvSpPr>
          <p:cNvPr id="203" name="TextShape 2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l-GR" sz="3000" b="1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b="1" dirty="0" smtClean="0">
                <a:solidFill>
                  <a:srgbClr val="FFFFFF"/>
                </a:solidFill>
                <a:latin typeface="Verdana"/>
                <a:ea typeface="Verdana"/>
              </a:rPr>
              <a:t>Παγκοσμίως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περισσότερα από </a:t>
            </a:r>
            <a:r>
              <a:rPr lang="el-GR" sz="3000" b="1" dirty="0" smtClean="0">
                <a:solidFill>
                  <a:srgbClr val="FFFFFF"/>
                </a:solidFill>
                <a:latin typeface="Verdana"/>
                <a:ea typeface="Verdana"/>
              </a:rPr>
              <a:t>850</a:t>
            </a:r>
            <a:endParaRPr/>
          </a:p>
          <a:p>
            <a:pPr>
              <a:lnSpc>
                <a:spcPct val="100000"/>
              </a:lnSpc>
            </a:pPr>
            <a:endParaRPr lang="el-GR" sz="3000" b="1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b="1" dirty="0" smtClean="0">
                <a:solidFill>
                  <a:srgbClr val="FFFFFF"/>
                </a:solidFill>
                <a:latin typeface="Verdana"/>
                <a:ea typeface="Verdana"/>
              </a:rPr>
              <a:t>150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λειτουργούν στην </a:t>
            </a:r>
            <a:r>
              <a:rPr lang="el-GR" sz="3000" b="1" dirty="0">
                <a:solidFill>
                  <a:srgbClr val="FFFFFF"/>
                </a:solidFill>
                <a:latin typeface="Verdana"/>
                <a:ea typeface="Verdana"/>
              </a:rPr>
              <a:t>Ευρώπη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endParaRPr lang="el-GR" sz="3000" b="1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b="1" dirty="0">
                <a:solidFill>
                  <a:srgbClr val="FFFFFF"/>
                </a:solidFill>
                <a:latin typeface="Verdana"/>
                <a:ea typeface="Verdana"/>
              </a:rPr>
              <a:t>Γ</a:t>
            </a:r>
            <a:r>
              <a:rPr lang="el-GR" sz="3000" b="1" dirty="0" smtClean="0">
                <a:solidFill>
                  <a:srgbClr val="FFFFFF"/>
                </a:solidFill>
                <a:latin typeface="Verdana"/>
                <a:ea typeface="Verdana"/>
              </a:rPr>
              <a:t>ια </a:t>
            </a:r>
            <a:r>
              <a:rPr lang="el-GR" sz="3000" b="1" dirty="0">
                <a:solidFill>
                  <a:srgbClr val="FFFFFF"/>
                </a:solidFill>
                <a:latin typeface="Verdana"/>
                <a:ea typeface="Verdana"/>
              </a:rPr>
              <a:t>καρδιοχειρουργική χρήση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r>
              <a:rPr lang="el-GR" sz="3000" b="1" dirty="0" smtClean="0">
                <a:solidFill>
                  <a:srgbClr val="FFFFFF"/>
                </a:solidFill>
                <a:latin typeface="Verdana"/>
                <a:ea typeface="Verdana"/>
              </a:rPr>
              <a:t>180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1 - Εικόνα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500040" y="714240"/>
            <a:ext cx="8229240" cy="5643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Ο όρος ρομπότ προέρχεται από το σλαβικό «</a:t>
            </a:r>
            <a:r>
              <a:rPr lang="el-GR" sz="3000" dirty="0" err="1">
                <a:solidFill>
                  <a:srgbClr val="FFFFFF"/>
                </a:solidFill>
                <a:latin typeface="Verdana"/>
                <a:ea typeface="Verdana"/>
              </a:rPr>
              <a:t>robota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» που σημαίνει εργασία.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Οι σπουδές πάνω στην εξέλιξη των ρομπότ, ασχολείται η ρομποτική. </a:t>
            </a: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Αυτή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είναι η επιστήμη που αποτελεί συνδυασμό πολλών κλάδων άλλων επιστημών, της πληροφορικής, της ηλεκτρολογίας και της </a:t>
            </a:r>
            <a:r>
              <a:rPr lang="el-GR" sz="3000" dirty="0" err="1">
                <a:solidFill>
                  <a:srgbClr val="FFFFFF"/>
                </a:solidFill>
                <a:latin typeface="Verdana"/>
                <a:ea typeface="Verdana"/>
              </a:rPr>
              <a:t>μηχατρονικής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3 - Θέση περιεχομένου"/>
          <p:cNvPicPr/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206" name="TextShape 1"/>
          <p:cNvSpPr txBox="1"/>
          <p:nvPr/>
        </p:nvSpPr>
        <p:spPr>
          <a:xfrm>
            <a:off x="0" y="267480"/>
            <a:ext cx="86864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b="1" dirty="0">
                <a:solidFill>
                  <a:srgbClr val="FF0000"/>
                </a:solidFill>
                <a:latin typeface="Verdana"/>
                <a:ea typeface="Verdana"/>
              </a:rPr>
              <a:t>ΡΟΜΠΟΤΙΚΗ &amp; ΔΙΑΣΤΗΜΑ</a:t>
            </a:r>
            <a:r>
              <a:rPr lang="el-GR" sz="4200" dirty="0">
                <a:solidFill>
                  <a:srgbClr val="D26785"/>
                </a:solidFill>
                <a:latin typeface="Century Gothic"/>
                <a:ea typeface="Verdana"/>
              </a:rPr>
              <a:t>
</a:t>
            </a:r>
            <a:endParaRPr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57200" y="571320"/>
            <a:ext cx="8229240" cy="5883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Verdana"/>
                <a:ea typeface="Verdana"/>
              </a:rPr>
              <a:t>Μία από τις σημαντικότερες εφαρμογές της ρομποτικής επιστήμης είναι στον τομέα της εξερεύνησης και μελέτης του διαστήματος, </a:t>
            </a:r>
            <a:endParaRPr lang="el-GR" sz="28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endParaRPr lang="el-GR" sz="2800" b="1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2800" b="1" dirty="0" smtClean="0">
                <a:solidFill>
                  <a:srgbClr val="FFFFFF"/>
                </a:solidFill>
                <a:latin typeface="Verdana"/>
                <a:ea typeface="Verdana"/>
              </a:rPr>
              <a:t>ΚΑΘΩΣ</a:t>
            </a:r>
            <a:r>
              <a:rPr lang="el-GR" sz="2800" dirty="0" smtClean="0">
                <a:solidFill>
                  <a:srgbClr val="FFFFFF"/>
                </a:solidFill>
                <a:latin typeface="Verdana"/>
                <a:ea typeface="Verdana"/>
              </a:rPr>
              <a:t>: 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l-GR" sz="2800" dirty="0" smtClean="0">
                <a:solidFill>
                  <a:srgbClr val="FFFFFF"/>
                </a:solidFill>
                <a:latin typeface="Verdana"/>
                <a:ea typeface="Verdana"/>
              </a:rPr>
              <a:t>τα </a:t>
            </a:r>
            <a:r>
              <a:rPr lang="el-GR" sz="2800" dirty="0">
                <a:solidFill>
                  <a:srgbClr val="FFFFFF"/>
                </a:solidFill>
                <a:latin typeface="Verdana"/>
                <a:ea typeface="Verdana"/>
              </a:rPr>
              <a:t>ρομπότ είναι πιο ανθεκτικά </a:t>
            </a:r>
            <a:r>
              <a:rPr lang="el-GR" sz="2800" dirty="0" smtClean="0">
                <a:solidFill>
                  <a:srgbClr val="FFFFFF"/>
                </a:solidFill>
                <a:latin typeface="Verdana"/>
                <a:ea typeface="Verdana"/>
              </a:rPr>
              <a:t>στις </a:t>
            </a:r>
            <a:r>
              <a:rPr lang="el-GR" sz="2800" dirty="0">
                <a:solidFill>
                  <a:srgbClr val="FFFFFF"/>
                </a:solidFill>
                <a:latin typeface="Verdana"/>
                <a:ea typeface="Verdana"/>
              </a:rPr>
              <a:t>δύσκολες συνθήκες του </a:t>
            </a:r>
            <a:r>
              <a:rPr lang="el-GR" sz="2800" dirty="0" smtClean="0">
                <a:solidFill>
                  <a:srgbClr val="FFFFFF"/>
                </a:solidFill>
                <a:latin typeface="Verdana"/>
                <a:ea typeface="Verdana"/>
              </a:rPr>
              <a:t>διαστήματος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el-GR" sz="28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l-GR" sz="2800" dirty="0" smtClean="0">
                <a:solidFill>
                  <a:srgbClr val="FFFFFF"/>
                </a:solidFill>
                <a:latin typeface="Verdana"/>
                <a:ea typeface="Verdana"/>
              </a:rPr>
              <a:t>έχουν </a:t>
            </a:r>
            <a:r>
              <a:rPr lang="el-GR" sz="2800" dirty="0">
                <a:solidFill>
                  <a:srgbClr val="FFFFFF"/>
                </a:solidFill>
                <a:latin typeface="Verdana"/>
                <a:ea typeface="Verdana"/>
              </a:rPr>
              <a:t>τη δυνατότητα να ταξιδέψουν στα πιο απομακρυσμένα μέρη του γαλαξία μας</a:t>
            </a:r>
            <a:r>
              <a:rPr lang="el-GR" sz="2800" dirty="0" smtClean="0">
                <a:solidFill>
                  <a:srgbClr val="FFFFFF"/>
                </a:solidFill>
                <a:latin typeface="Verdana"/>
                <a:ea typeface="Verdana"/>
              </a:rPr>
              <a:t>.</a:t>
            </a:r>
          </a:p>
          <a:p>
            <a:pPr>
              <a:lnSpc>
                <a:spcPct val="100000"/>
              </a:lnSpc>
            </a:pPr>
            <a:endParaRPr lang="el-GR" sz="28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l-GR" sz="2800" dirty="0">
                <a:solidFill>
                  <a:srgbClr val="FFFFFF"/>
                </a:solidFill>
                <a:latin typeface="Verdana"/>
                <a:ea typeface="Verdana"/>
              </a:rPr>
              <a:t>σ</a:t>
            </a:r>
            <a:r>
              <a:rPr lang="el-GR" sz="2800" dirty="0" smtClean="0">
                <a:solidFill>
                  <a:srgbClr val="FFFFFF"/>
                </a:solidFill>
                <a:latin typeface="Verdana"/>
                <a:ea typeface="Verdana"/>
              </a:rPr>
              <a:t>χεδιασμένα ώστε να λειτουργήσουν σε αντίξοες συνθήκες</a:t>
            </a:r>
            <a:endParaRPr sz="2800"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pic>
        <p:nvPicPr>
          <p:cNvPr id="211" name="3 - Θέση περιεχομένου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0" y="271440"/>
            <a:ext cx="9286560" cy="3157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5400" b="1" i="1" dirty="0">
                <a:solidFill>
                  <a:srgbClr val="FF0000"/>
                </a:solidFill>
                <a:latin typeface="Verdana"/>
                <a:ea typeface="Verdana"/>
              </a:rPr>
              <a:t>ΚΑΤΗΓΟΡΙΕΣ ΡΟΜΠΟΤ</a:t>
            </a:r>
            <a:r>
              <a:rPr lang="el-GR" sz="3600" b="1" dirty="0">
                <a:solidFill>
                  <a:srgbClr val="D26785"/>
                </a:solidFill>
                <a:latin typeface="Century Gothic"/>
                <a:ea typeface="Verdana"/>
              </a:rPr>
              <a:t>
</a:t>
            </a:r>
            <a:endParaRPr/>
          </a:p>
        </p:txBody>
      </p:sp>
      <p:pic>
        <p:nvPicPr>
          <p:cNvPr id="38914" name="Picture 2" descr="http://gym-ralleion.att.sch.gr/wro.gr/images/robot_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357430"/>
            <a:ext cx="2857500" cy="36385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4200" dirty="0">
                <a:solidFill>
                  <a:srgbClr val="D26785"/>
                </a:solidFill>
                <a:latin typeface="Century Gothic"/>
              </a:rPr>
              <a:t>
</a:t>
            </a:r>
            <a:r>
              <a:rPr lang="el-GR" sz="4400" b="1" dirty="0">
                <a:solidFill>
                  <a:srgbClr val="D26785"/>
                </a:solidFill>
                <a:latin typeface="Verdana"/>
                <a:ea typeface="Verdana"/>
              </a:rPr>
              <a:t> </a:t>
            </a:r>
            <a:r>
              <a:rPr lang="el-GR" sz="4400" b="1" dirty="0">
                <a:solidFill>
                  <a:srgbClr val="FF0000"/>
                </a:solidFill>
                <a:latin typeface="Verdana"/>
                <a:ea typeface="Verdana"/>
              </a:rPr>
              <a:t>Ρομπότ σταθερής βάσης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Απλούστερη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μορφή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ρομπότ</a:t>
            </a:r>
            <a:endParaRPr lang="en-US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Δεν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κινούνται σχεδόν καθόλου. </a:t>
            </a: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Χρησιμοποιούνται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συνήθως </a:t>
            </a:r>
            <a:endParaRPr lang="en-US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σε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εργοστάσια, για να κάνουν απλές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εργασίες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sp>
        <p:nvSpPr>
          <p:cNvPr id="216" name="TextShape 2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pic>
        <p:nvPicPr>
          <p:cNvPr id="21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52560" y="0"/>
            <a:ext cx="919620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b="1" dirty="0">
                <a:solidFill>
                  <a:srgbClr val="FF0000"/>
                </a:solidFill>
                <a:latin typeface="Verdana"/>
                <a:ea typeface="Verdana"/>
              </a:rPr>
              <a:t>Κινούμενα ρομπότ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Ρομπότ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που μπορούν να κινήσουν όλα τα σημεία του μηχανισμού τους. </a:t>
            </a: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Κάποια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από αυτά έχουν τροχούς, ενώ άλλα έχουν μηχανικά πόδια! </a:t>
            </a: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Δυνατότητα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να σκαρφαλώνουν σε ανώμαλες επιφάνειες.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narchypress.files.wordpress.com/2010/09/rob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1" name="TextShape 1"/>
          <p:cNvSpPr txBox="1"/>
          <p:nvPr/>
        </p:nvSpPr>
        <p:spPr>
          <a:xfrm>
            <a:off x="380880" y="271440"/>
            <a:ext cx="8762760" cy="51573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6600" b="1" dirty="0">
                <a:solidFill>
                  <a:srgbClr val="FF0000"/>
                </a:solidFill>
                <a:latin typeface="Verdana"/>
                <a:ea typeface="Verdana"/>
              </a:rPr>
              <a:t>ΡΟΜΠΟΤΙΚΗ 
&amp;
 ΒΙΟΜΗΧΑΝΙΑ</a:t>
            </a:r>
            <a:r>
              <a:rPr lang="el-GR" sz="3600" b="1" dirty="0">
                <a:solidFill>
                  <a:srgbClr val="D26785"/>
                </a:solidFill>
                <a:latin typeface="Century Gothic"/>
                <a:ea typeface="Verdana"/>
              </a:rPr>
              <a:t>
</a:t>
            </a:r>
            <a:endParaRPr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57200" y="428760"/>
            <a:ext cx="8229240" cy="6025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Η ανάπτυξη της τεχνολογίας τις τελευταίες δεκαετίες συντέλεσε στη δημιουργία ρομπότ ιδιαίτερα υψηλών και πολλών δυνατοτήτων. </a:t>
            </a: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Τα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ρομπότ πλέον είναι ικανά να παίρνουν αποφάσεις και να μπορούν να δρουν αυτόματα στο χώρο εργασίας.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4.bp.blogspot.com/_eDWclxKoYjE/TNFjv2xR-XI/AAAAAAAAOCw/Q7WlQUo0qQY/s1600/davin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6" name="TextShape 1"/>
          <p:cNvSpPr txBox="1"/>
          <p:nvPr/>
        </p:nvSpPr>
        <p:spPr>
          <a:xfrm>
            <a:off x="0" y="4929198"/>
            <a:ext cx="9144000" cy="1928802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6000" b="1" dirty="0" smtClean="0">
                <a:solidFill>
                  <a:srgbClr val="FF0000"/>
                </a:solidFill>
                <a:latin typeface="Verdana"/>
                <a:ea typeface="Verdana"/>
              </a:rPr>
              <a:t>ΙΑΤΡΙΚΗ ΡΟΜΠΟΤΙΚΗ </a:t>
            </a:r>
            <a:r>
              <a:rPr lang="el-GR" sz="3600" b="1" dirty="0">
                <a:solidFill>
                  <a:srgbClr val="D26785"/>
                </a:solidFill>
                <a:latin typeface="Verdana"/>
                <a:ea typeface="Verdana"/>
              </a:rPr>
              <a:t>
</a:t>
            </a:r>
            <a:endParaRPr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457200" y="642960"/>
            <a:ext cx="8229240" cy="5811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600" b="1" i="1" u="sng" dirty="0">
                <a:solidFill>
                  <a:srgbClr val="FFFFFF"/>
                </a:solidFill>
                <a:latin typeface="Verdana"/>
                <a:ea typeface="Verdana"/>
              </a:rPr>
              <a:t>ΟΦΕΛΟΣ: </a:t>
            </a:r>
            <a:endParaRPr/>
          </a:p>
          <a:p>
            <a:pPr>
              <a:lnSpc>
                <a:spcPct val="100000"/>
              </a:lnSpc>
            </a:pPr>
            <a:r>
              <a:rPr lang="el-GR" sz="3600" dirty="0" smtClean="0">
                <a:solidFill>
                  <a:srgbClr val="FFFFFF"/>
                </a:solidFill>
                <a:latin typeface="Verdana"/>
                <a:ea typeface="Verdana"/>
              </a:rPr>
              <a:t>Μείωση </a:t>
            </a:r>
            <a:r>
              <a:rPr lang="el-GR" sz="3600" dirty="0">
                <a:solidFill>
                  <a:srgbClr val="FFFFFF"/>
                </a:solidFill>
                <a:latin typeface="Verdana"/>
                <a:ea typeface="Verdana"/>
              </a:rPr>
              <a:t>της κατανάλωσης ενέργειας στο βιομηχανικό </a:t>
            </a:r>
            <a:r>
              <a:rPr lang="el-GR" sz="3600" dirty="0" smtClean="0">
                <a:solidFill>
                  <a:srgbClr val="FFFFFF"/>
                </a:solidFill>
                <a:latin typeface="Verdana"/>
                <a:ea typeface="Verdana"/>
              </a:rPr>
              <a:t>χώρο</a:t>
            </a:r>
          </a:p>
          <a:p>
            <a:pPr>
              <a:lnSpc>
                <a:spcPct val="100000"/>
              </a:lnSpc>
            </a:pPr>
            <a:endParaRPr lang="el-GR" sz="36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600" dirty="0" smtClean="0">
                <a:solidFill>
                  <a:srgbClr val="FFFFFF"/>
                </a:solidFill>
                <a:latin typeface="Verdana"/>
                <a:ea typeface="Verdana"/>
              </a:rPr>
              <a:t>                           άρα             </a:t>
            </a:r>
          </a:p>
          <a:p>
            <a:pPr>
              <a:lnSpc>
                <a:spcPct val="100000"/>
              </a:lnSpc>
            </a:pPr>
            <a:endParaRPr lang="el-GR" sz="36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endParaRPr lang="el-GR" sz="36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600" dirty="0" smtClean="0">
                <a:solidFill>
                  <a:srgbClr val="FFFFFF"/>
                </a:solidFill>
                <a:latin typeface="Verdana"/>
                <a:ea typeface="Verdana"/>
              </a:rPr>
              <a:t>         αύξηση </a:t>
            </a:r>
            <a:r>
              <a:rPr lang="el-GR" sz="3600" dirty="0">
                <a:solidFill>
                  <a:srgbClr val="FFFFFF"/>
                </a:solidFill>
                <a:latin typeface="Verdana"/>
                <a:ea typeface="Verdana"/>
              </a:rPr>
              <a:t>του </a:t>
            </a:r>
            <a:r>
              <a:rPr lang="el-GR" sz="3600" dirty="0" smtClean="0">
                <a:solidFill>
                  <a:srgbClr val="FFFFFF"/>
                </a:solidFill>
                <a:latin typeface="Verdana"/>
                <a:ea typeface="Verdana"/>
              </a:rPr>
              <a:t>κέρδους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" name="5 - Βέλος προς τα κάτω"/>
          <p:cNvSpPr/>
          <p:nvPr/>
        </p:nvSpPr>
        <p:spPr>
          <a:xfrm>
            <a:off x="3643306" y="2571744"/>
            <a:ext cx="928694" cy="2000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714240"/>
            <a:ext cx="8229240" cy="574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600" dirty="0" smtClean="0">
                <a:solidFill>
                  <a:srgbClr val="FFFFFF"/>
                </a:solidFill>
                <a:latin typeface="Verdana"/>
                <a:ea typeface="Verdana"/>
              </a:rPr>
              <a:t>Εξοικονομούν ενέργεια </a:t>
            </a:r>
            <a:r>
              <a:rPr lang="el-GR" sz="3600" dirty="0">
                <a:solidFill>
                  <a:srgbClr val="FFFFFF"/>
                </a:solidFill>
                <a:latin typeface="Verdana"/>
                <a:ea typeface="Verdana"/>
              </a:rPr>
              <a:t>καθώς δεν χρειάζονται:</a:t>
            </a:r>
            <a:endParaRPr/>
          </a:p>
          <a:p>
            <a:pPr algn="ctr">
              <a:lnSpc>
                <a:spcPct val="100000"/>
              </a:lnSpc>
              <a:buSzPct val="80000"/>
              <a:buFont typeface="Wingdings" charset="2"/>
              <a:buChar char=""/>
            </a:pPr>
            <a:endParaRPr lang="el-GR" sz="36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 algn="ctr">
              <a:lnSpc>
                <a:spcPct val="100000"/>
              </a:lnSpc>
              <a:buSzPct val="80000"/>
              <a:buFont typeface="Wingdings" charset="2"/>
              <a:buChar char=""/>
            </a:pPr>
            <a:r>
              <a:rPr lang="el-GR" sz="3600" dirty="0" smtClean="0">
                <a:solidFill>
                  <a:srgbClr val="FFFFFF"/>
                </a:solidFill>
                <a:latin typeface="Verdana"/>
                <a:ea typeface="Verdana"/>
              </a:rPr>
              <a:t>Ειδικό φωτισμό</a:t>
            </a:r>
            <a:endParaRPr/>
          </a:p>
          <a:p>
            <a:pPr algn="ctr">
              <a:lnSpc>
                <a:spcPct val="100000"/>
              </a:lnSpc>
              <a:buSzPct val="80000"/>
              <a:buFont typeface="Wingdings" charset="2"/>
              <a:buChar char=""/>
            </a:pPr>
            <a:r>
              <a:rPr lang="el-GR" sz="3600" dirty="0">
                <a:solidFill>
                  <a:srgbClr val="FFFFFF"/>
                </a:solidFill>
                <a:latin typeface="Verdana"/>
                <a:ea typeface="Verdana"/>
              </a:rPr>
              <a:t>Κατάλληλη θέρμανση</a:t>
            </a:r>
            <a:endParaRPr/>
          </a:p>
          <a:p>
            <a:pPr algn="ctr">
              <a:lnSpc>
                <a:spcPct val="100000"/>
              </a:lnSpc>
              <a:buSzPct val="80000"/>
              <a:buFont typeface="Wingdings" charset="2"/>
              <a:buChar char=""/>
            </a:pPr>
            <a:r>
              <a:rPr lang="el-GR" sz="3600" dirty="0">
                <a:solidFill>
                  <a:srgbClr val="FFFFFF"/>
                </a:solidFill>
                <a:latin typeface="Verdana"/>
                <a:ea typeface="Verdana"/>
              </a:rPr>
              <a:t>Και άρτιο ατμοσφαιρικό αέρα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57200" y="214200"/>
            <a:ext cx="8229240" cy="6240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Η εισαγωγή των ρομπότ στη βιομηχανία: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ü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Απαλλάσσει 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τον άνθρωπο από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επίμονες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βιομηχανικές εργασίες</a:t>
            </a:r>
            <a:endParaRPr/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ü"/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ü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Συμβάλει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στην ελάττωση της δαπανώμενης ενέργειας</a:t>
            </a:r>
            <a:endParaRPr/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ü"/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ü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Μειώνει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τα έξοδα της βιομηχανίας</a:t>
            </a:r>
            <a:endParaRPr/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ü"/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ü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Ελαχιστοποιεί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τα ελαττωματικά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προϊόντα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cienceillustrated.gr/site/wp-content/uploads/2013/01/featured4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8" name="TextShape 1"/>
          <p:cNvSpPr txBox="1"/>
          <p:nvPr/>
        </p:nvSpPr>
        <p:spPr>
          <a:xfrm>
            <a:off x="380880" y="271440"/>
            <a:ext cx="8405640" cy="594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7200" b="1" dirty="0">
                <a:solidFill>
                  <a:srgbClr val="FF0000"/>
                </a:solidFill>
                <a:latin typeface="Century Gothic"/>
              </a:rPr>
              <a:t>Ρομποτική 
&amp; 
Εκπαίδευση</a:t>
            </a:r>
            <a:r>
              <a:rPr lang="el-GR" sz="3600" b="1" dirty="0">
                <a:solidFill>
                  <a:srgbClr val="D26785"/>
                </a:solidFill>
                <a:latin typeface="Century Gothic"/>
              </a:rPr>
              <a:t>
</a:t>
            </a:r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4200" dirty="0">
                <a:solidFill>
                  <a:srgbClr val="FF0000"/>
                </a:solidFill>
                <a:latin typeface="Verdana"/>
                <a:ea typeface="Verdana"/>
              </a:rPr>
              <a:t>Ποια τα οφέλη της ρομποτικής στην εκπαίδευση;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357158" y="164305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Τα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παιδιά όταν σχεδιάζουν, κατασκευάζουν και προγραμματίζουν ρομπότ έχουν την ευκαιρία </a:t>
            </a:r>
            <a:r>
              <a:rPr lang="el-GR" sz="3000" b="1" dirty="0">
                <a:solidFill>
                  <a:srgbClr val="FFFFFF"/>
                </a:solidFill>
                <a:latin typeface="Verdana"/>
                <a:ea typeface="Verdana"/>
              </a:rPr>
              <a:t>να μάθουν παίζοντας και να αναπτύξουν δεξιότητες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6626" name="Picture 2" descr="http://gym-ralleion.att.sch.gr/wro.gr/images/robot_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219449"/>
            <a:ext cx="2857500" cy="363855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457200" y="785880"/>
            <a:ext cx="8229240" cy="5668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Η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ρομποτική: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είναι μία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διασκεδαστική και ενδιαφέρουσα δραστηριότητα </a:t>
            </a: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μπορεί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να χρησιμοποιηθεί σε όλες τις βαθμίδες εκπαίδευσης </a:t>
            </a: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143504" y="4214818"/>
            <a:ext cx="3223800" cy="242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785786" y="428760"/>
            <a:ext cx="7715304" cy="6025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Η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εκπαιδευτική Ρομποτική έχει θετικές επιπτώσεις :</a:t>
            </a:r>
            <a:endParaRPr/>
          </a:p>
          <a:p>
            <a:pPr>
              <a:lnSpc>
                <a:spcPct val="100000"/>
              </a:lnSpc>
              <a:buSzPct val="80000"/>
              <a:buFont typeface="Wingdings" charset="2"/>
              <a:buChar char=""/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  <a:buSzPct val="80000"/>
              <a:buFont typeface="Wingdings" charset="2"/>
              <a:buChar char="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στο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γνωστικό τομέα</a:t>
            </a:r>
            <a:endParaRPr/>
          </a:p>
          <a:p>
            <a:pPr>
              <a:lnSpc>
                <a:spcPct val="100000"/>
              </a:lnSpc>
              <a:buSzPct val="80000"/>
              <a:buFont typeface="Wingdings" charset="2"/>
              <a:buChar char=""/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  <a:buSzPct val="80000"/>
              <a:buFont typeface="Wingdings" charset="2"/>
              <a:buChar char="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στο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συναισθηματικό (αυτοεκτίμηση, αυτοπεποίθηση)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" charset="2"/>
              <a:buChar char=""/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  <a:buSzPct val="80000"/>
              <a:buFont typeface="Wingdings" charset="2"/>
              <a:buChar char="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κοινωνικό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(κοινωνικοποίηση, </a:t>
            </a:r>
            <a:endParaRPr/>
          </a:p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απομυθοποίηση).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571320" y="428760"/>
            <a:ext cx="8229240" cy="5928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Ανάπτυξη δεξιοτήτων : </a:t>
            </a:r>
            <a:endParaRPr sz="32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buSzPct val="80000"/>
              <a:buFont typeface="Wingdings" charset="2"/>
              <a:buChar char=""/>
            </a:pPr>
            <a:endParaRPr lang="el-GR" sz="3200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buSzPct val="80000"/>
              <a:buFont typeface="Wingdings" charset="2"/>
              <a:buChar char=""/>
            </a:pPr>
            <a:r>
              <a:rPr lang="el-GR" sz="32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ομαδική </a:t>
            </a:r>
            <a:r>
              <a:rPr lang="el-GR" sz="32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εργασία                                                                                                   </a:t>
            </a:r>
            <a:endParaRPr sz="32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buSzPct val="80000"/>
              <a:buFont typeface="Wingdings" charset="2"/>
              <a:buChar char=""/>
            </a:pPr>
            <a:r>
              <a:rPr lang="el-GR" sz="32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καινοτομία</a:t>
            </a:r>
            <a:endParaRPr sz="32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  <a:buSzPct val="80000"/>
              <a:buFont typeface="Wingdings" charset="2"/>
              <a:buChar char=""/>
            </a:pPr>
            <a:r>
              <a:rPr lang="el-GR" sz="32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δεξιότητες </a:t>
            </a:r>
            <a:r>
              <a:rPr lang="el-GR" sz="32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επικοινωνίας</a:t>
            </a:r>
          </a:p>
          <a:p>
            <a:pPr>
              <a:lnSpc>
                <a:spcPct val="100000"/>
              </a:lnSpc>
              <a:buSzPct val="80000"/>
              <a:buFont typeface="Wingdings" charset="2"/>
              <a:buChar char=""/>
            </a:pPr>
            <a:endParaRPr lang="el-GR" sz="3600" dirty="0" smtClean="0">
              <a:solidFill>
                <a:srgbClr val="FFFFFF"/>
              </a:solidFill>
              <a:latin typeface="Century Gothic"/>
            </a:endParaRPr>
          </a:p>
          <a:p>
            <a:pPr>
              <a:buSzPct val="80000"/>
            </a:pPr>
            <a:r>
              <a:rPr lang="el-GR" sz="3200" dirty="0" smtClean="0">
                <a:solidFill>
                  <a:srgbClr val="FFFFFF"/>
                </a:solidFill>
                <a:latin typeface="Verdana"/>
                <a:ea typeface="Verdana"/>
              </a:rPr>
              <a:t>Η ρομποτική αλλάζει τον παραδοσιακό χαρακτήρα της διδασκαλίας</a:t>
            </a:r>
          </a:p>
          <a:p>
            <a:pPr>
              <a:buSzPct val="80000"/>
            </a:pPr>
            <a:endParaRPr lang="el-GR" sz="32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buSzPct val="80000"/>
            </a:pPr>
            <a:r>
              <a:rPr lang="el-GR" sz="3200" dirty="0" smtClean="0">
                <a:solidFill>
                  <a:srgbClr val="FFFFFF"/>
                </a:solidFill>
                <a:latin typeface="Verdana"/>
                <a:ea typeface="Verdana"/>
              </a:rPr>
              <a:t>Συνδυάζει τη μάθηση με το παιχνίδι</a:t>
            </a:r>
            <a:endParaRPr lang="el-GR" sz="3200" dirty="0" smtClean="0"/>
          </a:p>
          <a:p>
            <a:pPr>
              <a:lnSpc>
                <a:spcPct val="100000"/>
              </a:lnSpc>
              <a:buSzPct val="80000"/>
              <a:buFont typeface="Wingdings" charset="2"/>
              <a:buChar char=""/>
            </a:pPr>
            <a:endParaRPr sz="2400"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1 - Εικόνα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57200" y="500040"/>
            <a:ext cx="8229240" cy="5954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l-GR" sz="3000" b="1" dirty="0">
                <a:latin typeface="Verdana"/>
                <a:ea typeface="Verdana"/>
              </a:rPr>
              <a:t>Στον τομέα της ιατρική η ρομποτική παίζει ένα μεγάλο και σημαντικό ρόλο.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 lang="el-GR" sz="3000" b="1" dirty="0" smtClean="0"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b="1" dirty="0" smtClean="0">
                <a:latin typeface="Verdana"/>
                <a:ea typeface="Verdana"/>
              </a:rPr>
              <a:t>Έχει </a:t>
            </a:r>
            <a:r>
              <a:rPr lang="el-GR" sz="3000" b="1" dirty="0">
                <a:latin typeface="Verdana"/>
                <a:ea typeface="Verdana"/>
              </a:rPr>
              <a:t>παρατηρηθεί τεράστια επίδρασή της στην χειρουργική ρομποτική και ευρεία χρήση της μέσω του συστήματος </a:t>
            </a:r>
            <a:r>
              <a:rPr lang="el-GR" sz="3000" b="1" dirty="0" err="1">
                <a:latin typeface="Verdana"/>
                <a:ea typeface="Verdana"/>
              </a:rPr>
              <a:t>Da</a:t>
            </a:r>
            <a:r>
              <a:rPr lang="el-GR" sz="3000" b="1" dirty="0">
                <a:latin typeface="Verdana"/>
                <a:ea typeface="Verdana"/>
              </a:rPr>
              <a:t> </a:t>
            </a:r>
            <a:r>
              <a:rPr lang="el-GR" sz="3000" b="1" dirty="0" err="1">
                <a:latin typeface="Verdana"/>
                <a:ea typeface="Verdana"/>
              </a:rPr>
              <a:t>Vinci</a:t>
            </a:r>
            <a:r>
              <a:rPr lang="el-GR" sz="3000" b="1" dirty="0">
                <a:latin typeface="Verdana"/>
                <a:ea typeface="Verdana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457200" y="214200"/>
            <a:ext cx="8229240" cy="6240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Ο προγραμματισμός  ρομποτικών  κατασκευών δημιουργεί  ένα  εντελώς  νέο  περιβάλλον  εργασίας  για  τους  μαθητές.</a:t>
            </a:r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Χαρακτηριστικά:  </a:t>
            </a:r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(α) Είναι  έντονα  παρακινητικό,  και  συνεπώς  παράγοντας  υψίστης σημασίας  για  τη  </a:t>
            </a:r>
            <a:r>
              <a:rPr lang="el-GR" sz="30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διδακτική.</a:t>
            </a:r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(β) Ο προγραμματισμός της συμπεριφοράς των ρομπότ  προκύπτει  από  μεταφορά  υπαρχόντων  και  ήδη  γνωστών συμπεριφορών  από  τους  ζώντες  οργανισμούς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457200" y="1357200"/>
            <a:ext cx="8229240" cy="5097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(γ) Ευνοεί  τη  στρατηγική  δοκιμής – πλάνης, που είναι στρατηγική οικεία στους μαθητές  του δημοτικού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4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000320" y="3357720"/>
            <a:ext cx="3823920" cy="278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457200" y="642918"/>
            <a:ext cx="8229240" cy="5811522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(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δ) Αναδεικνύει παραδεκτές προσεγγίσεις και λύσεις και όχι μία και μοναδική σωστή λύση αφού μία συμπεριφορά  μπορεί  να  αποδοθεί  με  πολλούς  τρόπους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457200" y="428760"/>
            <a:ext cx="8229240" cy="6025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(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ε) Υποστηρίζει </a:t>
            </a:r>
            <a:r>
              <a:rPr lang="el-GR" sz="3000" dirty="0" err="1">
                <a:solidFill>
                  <a:srgbClr val="FFFFFF"/>
                </a:solidFill>
                <a:latin typeface="Verdana"/>
                <a:ea typeface="Verdana"/>
              </a:rPr>
              <a:t>μεταγνωστικές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 διεργασίες  μάθησης</a:t>
            </a:r>
            <a:endParaRPr/>
          </a:p>
        </p:txBody>
      </p:sp>
      <p:pic>
        <p:nvPicPr>
          <p:cNvPr id="17410" name="Picture 2" descr="http://gym-ralleion.att.sch.gr/wro.gr/images/robot_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928934"/>
            <a:ext cx="2857500" cy="363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1 - Εικόνα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3 - Εικόνα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46" name="TextShape 1"/>
          <p:cNvSpPr txBox="1"/>
          <p:nvPr/>
        </p:nvSpPr>
        <p:spPr>
          <a:xfrm>
            <a:off x="380880" y="271440"/>
            <a:ext cx="8262720" cy="5371920"/>
          </a:xfrm>
          <a:prstGeom prst="rect">
            <a:avLst/>
          </a:prstGeom>
        </p:spPr>
        <p:txBody>
          <a:bodyPr lIns="90000" tIns="45000" rIns="90000" bIns="45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el-GR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</a:rPr>
              <a:t>Ρομπότ 
&amp;
Πληροφορική</a:t>
            </a:r>
            <a:r>
              <a:rPr lang="el-G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/>
              </a:rPr>
              <a:t>
</a:t>
            </a:r>
            <a:endParaRPr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457200" y="428760"/>
            <a:ext cx="8229240" cy="6025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Η πληροφορική είναι η αποκωδικοποίηση και η επεξεργασία διαφόρων αλγορίθμων.</a:t>
            </a:r>
            <a:endParaRPr/>
          </a:p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Επιπλέον εξετάζεται: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 η σχεδίαση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 υλοποίηση             συσκευών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 ανάπτυξη</a:t>
            </a:r>
            <a:endParaRPr/>
          </a:p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" name="3 - Δεξιό βέλος"/>
          <p:cNvSpPr/>
          <p:nvPr/>
        </p:nvSpPr>
        <p:spPr>
          <a:xfrm>
            <a:off x="3357554" y="3214686"/>
            <a:ext cx="978408" cy="4846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285840" y="285840"/>
            <a:ext cx="86864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3600" b="1" dirty="0">
                <a:solidFill>
                  <a:srgbClr val="FF0000"/>
                </a:solidFill>
                <a:latin typeface="Verdana"/>
                <a:ea typeface="Verdana"/>
              </a:rPr>
              <a:t>Ρομπότ και τεχνητή νοημοσύνη</a:t>
            </a:r>
            <a:endParaRPr sz="1600" b="1">
              <a:solidFill>
                <a:srgbClr val="FF0000"/>
              </a:solidFill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571472" y="928670"/>
            <a:ext cx="8229240" cy="4954266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Η ανάπτυξη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του κλάδου της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τεχνητής </a:t>
            </a: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                                 </a:t>
            </a: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                            συντελεί </a:t>
            </a:r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  διασύνδεσή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του με την ρομποτική. </a:t>
            </a: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</p:txBody>
      </p:sp>
      <p:sp>
        <p:nvSpPr>
          <p:cNvPr id="4" name="3 - Βέλος προς τα κάτω"/>
          <p:cNvSpPr/>
          <p:nvPr/>
        </p:nvSpPr>
        <p:spPr>
          <a:xfrm>
            <a:off x="3929058" y="2714620"/>
            <a:ext cx="484632" cy="92869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42"/>
            <a:ext cx="8186766" cy="5626121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FFFFFF"/>
                </a:solidFill>
                <a:latin typeface="Verdana"/>
                <a:ea typeface="Verdana"/>
              </a:rPr>
              <a:t>Οι σχετικές μελέτες στον τομέα της ρομποτικής αφορούν:</a:t>
            </a:r>
          </a:p>
          <a:p>
            <a:pPr>
              <a:buNone/>
            </a:pPr>
            <a:endParaRPr lang="el-GR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FFFFFF"/>
                </a:solidFill>
                <a:latin typeface="Verdana"/>
                <a:ea typeface="Verdana"/>
              </a:rPr>
              <a:t>την κατασκευή ρομπότ </a:t>
            </a:r>
          </a:p>
          <a:p>
            <a:pPr>
              <a:buNone/>
            </a:pPr>
            <a:endParaRPr lang="el-GR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buNone/>
            </a:pPr>
            <a:r>
              <a:rPr lang="el-GR" dirty="0" smtClean="0">
                <a:solidFill>
                  <a:srgbClr val="FFFFFF"/>
                </a:solidFill>
                <a:latin typeface="Verdana"/>
                <a:ea typeface="Verdana"/>
              </a:rPr>
              <a:t>με αντιληπτικές ικανότητες και ικανότητα</a:t>
            </a:r>
          </a:p>
          <a:p>
            <a:pPr>
              <a:buNone/>
            </a:pPr>
            <a:r>
              <a:rPr lang="el-GR" dirty="0" smtClean="0">
                <a:solidFill>
                  <a:srgbClr val="FFFFFF"/>
                </a:solidFill>
                <a:latin typeface="Verdana"/>
                <a:ea typeface="Verdana"/>
              </a:rPr>
              <a:t>διεξαγωγής λογικών συνειρμών και</a:t>
            </a:r>
          </a:p>
          <a:p>
            <a:pPr>
              <a:buNone/>
            </a:pPr>
            <a:r>
              <a:rPr lang="el-GR" dirty="0" smtClean="0">
                <a:solidFill>
                  <a:srgbClr val="FFFFFF"/>
                </a:solidFill>
                <a:latin typeface="Verdana"/>
                <a:ea typeface="Verdana"/>
              </a:rPr>
              <a:t>εξαγωγής συμπερασμάτων.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4200" b="1" dirty="0">
                <a:solidFill>
                  <a:srgbClr val="C00000"/>
                </a:solidFill>
                <a:latin typeface="Century Gothic"/>
              </a:rPr>
              <a:t>
</a:t>
            </a:r>
            <a:r>
              <a:rPr lang="el-GR" sz="4400" b="1" dirty="0">
                <a:solidFill>
                  <a:srgbClr val="FF0000"/>
                </a:solidFill>
                <a:latin typeface="Verdana"/>
                <a:ea typeface="Verdana"/>
              </a:rPr>
              <a:t>Τι είναι όμως ρομποτική χειρουργική;</a:t>
            </a:r>
            <a:r>
              <a:rPr lang="el-GR" sz="4200" dirty="0">
                <a:solidFill>
                  <a:srgbClr val="D26785"/>
                </a:solidFill>
                <a:latin typeface="Century Gothic"/>
                <a:ea typeface="Verdana"/>
              </a:rPr>
              <a:t>
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000" b="1" dirty="0">
                <a:solidFill>
                  <a:srgbClr val="FFFFFF"/>
                </a:solidFill>
                <a:latin typeface="Verdana"/>
                <a:ea typeface="Verdana"/>
              </a:rPr>
              <a:t>Ρομποτική χειρουργική ονομάζεται η χειρουργική με τη χρήση ρομπότ.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81" name="4 - Εικόνα"/>
          <p:cNvPicPr/>
          <p:nvPr/>
        </p:nvPicPr>
        <p:blipFill>
          <a:blip r:embed="rId2"/>
          <a:stretch>
            <a:fillRect/>
          </a:stretch>
        </p:blipFill>
        <p:spPr>
          <a:xfrm rot="806400">
            <a:off x="5052960" y="3233160"/>
            <a:ext cx="3556800" cy="271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357158" y="357166"/>
            <a:ext cx="8229240" cy="6097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Η ανάπτυξη της πρωτοποριακής τεχνολογίας των ρομπότ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θα βοηθήσει: </a:t>
            </a:r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στην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επίλυση διαφόρων ζητημάτων </a:t>
            </a: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στην επίτευξη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διεργασιών σε χώρους που είναι δύσκολα διαπερατοί στον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άνθρωπο </a:t>
            </a:r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290" name="Picture 2" descr="http://nxtprograms.com/puppy/DCP_4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929042"/>
            <a:ext cx="3143272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472518" cy="5697559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FFFFFF"/>
                </a:solidFill>
                <a:latin typeface="Verdana"/>
                <a:ea typeface="Verdana"/>
              </a:rPr>
              <a:t>Η πληροφορική συνδέεται άμεσα με:</a:t>
            </a:r>
          </a:p>
          <a:p>
            <a:pPr>
              <a:buFont typeface="Wingdings" pitchFamily="2" charset="2"/>
              <a:buChar char="Ø"/>
            </a:pPr>
            <a:endParaRPr lang="el-GR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FFFFFF"/>
                </a:solidFill>
                <a:latin typeface="Verdana"/>
                <a:ea typeface="Verdana"/>
              </a:rPr>
              <a:t>όλες τις θετικές επιστήμες</a:t>
            </a:r>
          </a:p>
          <a:p>
            <a:pPr algn="ctr">
              <a:buFont typeface="Wingdings" pitchFamily="2" charset="2"/>
              <a:buChar char="Ø"/>
            </a:pPr>
            <a:r>
              <a:rPr lang="el-GR" dirty="0" smtClean="0">
                <a:solidFill>
                  <a:srgbClr val="FFFFFF"/>
                </a:solidFill>
                <a:latin typeface="Verdana"/>
                <a:ea typeface="Verdana"/>
              </a:rPr>
              <a:t>και με πολλές άλλες (θεωρητικές) όπως:    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>
                <a:solidFill>
                  <a:srgbClr val="FFFFFF"/>
                </a:solidFill>
                <a:latin typeface="Verdana"/>
                <a:ea typeface="Verdana"/>
              </a:rPr>
              <a:t>η φιλοσοφία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>
                <a:solidFill>
                  <a:srgbClr val="FFFFFF"/>
                </a:solidFill>
                <a:latin typeface="Verdana"/>
                <a:ea typeface="Verdana"/>
              </a:rPr>
              <a:t>η ψυχολογία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>
                <a:solidFill>
                  <a:srgbClr val="FFFFFF"/>
                </a:solidFill>
                <a:latin typeface="Verdana"/>
                <a:ea typeface="Verdana"/>
              </a:rPr>
              <a:t>η γλωσσολογία </a:t>
            </a:r>
          </a:p>
          <a:p>
            <a:pPr algn="ctr">
              <a:buFont typeface="Wingdings" pitchFamily="2" charset="2"/>
              <a:buChar char="ü"/>
            </a:pPr>
            <a:r>
              <a:rPr lang="el-GR" dirty="0" smtClean="0">
                <a:solidFill>
                  <a:srgbClr val="FFFFFF"/>
                </a:solidFill>
                <a:latin typeface="Verdana"/>
                <a:ea typeface="Verdana"/>
              </a:rPr>
              <a:t>η νομική</a:t>
            </a:r>
          </a:p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pic>
        <p:nvPicPr>
          <p:cNvPr id="252" name="3 - Θέση περιεχομένου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4200" b="1" dirty="0">
                <a:solidFill>
                  <a:srgbClr val="FF0000"/>
                </a:solidFill>
                <a:latin typeface="Century Gothic"/>
              </a:rPr>
              <a:t>Ρομποτική και Αυτοματισμός</a:t>
            </a:r>
            <a:r>
              <a:rPr lang="el-GR" sz="4200" dirty="0">
                <a:solidFill>
                  <a:srgbClr val="D26785"/>
                </a:solidFill>
                <a:latin typeface="Century Gothic"/>
              </a:rPr>
              <a:t>
</a:t>
            </a:r>
            <a:endParaRPr/>
          </a:p>
        </p:txBody>
      </p:sp>
      <p:sp>
        <p:nvSpPr>
          <p:cNvPr id="254" name="TextShape 2"/>
          <p:cNvSpPr txBox="1"/>
          <p:nvPr/>
        </p:nvSpPr>
        <p:spPr>
          <a:xfrm>
            <a:off x="457200" y="928670"/>
            <a:ext cx="8229240" cy="552577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80000"/>
            </a:pPr>
            <a:endParaRPr lang="el-GR" sz="32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  <a:buSzPct val="80000"/>
            </a:pPr>
            <a:endParaRPr lang="el-GR" sz="32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  <a:buSzPct val="80000"/>
            </a:pPr>
            <a:r>
              <a:rPr lang="el-GR" sz="3200" dirty="0" smtClean="0">
                <a:solidFill>
                  <a:srgbClr val="FFFFFF"/>
                </a:solidFill>
                <a:latin typeface="Verdana"/>
                <a:ea typeface="Verdana"/>
              </a:rPr>
              <a:t>Οι </a:t>
            </a:r>
            <a:r>
              <a:rPr lang="el-GR" sz="3200" dirty="0">
                <a:solidFill>
                  <a:srgbClr val="FFFFFF"/>
                </a:solidFill>
                <a:latin typeface="Verdana"/>
                <a:ea typeface="Verdana"/>
              </a:rPr>
              <a:t>τομείς του αυτοματισμού και της ρομποτικής συχνά συνδέονται. </a:t>
            </a:r>
            <a:endParaRPr lang="el-GR" sz="32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  <a:buSzPct val="80000"/>
            </a:pPr>
            <a:endParaRPr lang="el-GR" sz="32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242" name="Picture 2" descr="http://www.jpgcs.com/Uploadfiles/200902/2623100987500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00438"/>
            <a:ext cx="428625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7901014" cy="5697559"/>
          </a:xfrm>
        </p:spPr>
        <p:txBody>
          <a:bodyPr/>
          <a:lstStyle/>
          <a:p>
            <a:pPr>
              <a:buNone/>
            </a:pPr>
            <a:r>
              <a:rPr lang="el-GR" sz="2800" dirty="0" smtClean="0">
                <a:solidFill>
                  <a:srgbClr val="FFFFFF"/>
                </a:solidFill>
                <a:latin typeface="Verdana"/>
                <a:ea typeface="Verdana"/>
              </a:rPr>
              <a:t>Διαφορά είναι: 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rgbClr val="FFFFFF"/>
                </a:solidFill>
                <a:latin typeface="Verdana"/>
                <a:ea typeface="Verdana"/>
              </a:rPr>
              <a:t>αν μια μηχανή είναι προγραμματισμένη να εκτελεί ένα συγκεκριμένο σετ εντολών-κινήσεων </a:t>
            </a:r>
          </a:p>
          <a:p>
            <a:pPr>
              <a:buFont typeface="Wingdings" pitchFamily="2" charset="2"/>
              <a:buChar char="Ø"/>
            </a:pPr>
            <a:endParaRPr lang="el-GR" sz="28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rgbClr val="FFFFFF"/>
                </a:solidFill>
                <a:latin typeface="Verdana"/>
                <a:ea typeface="Verdana"/>
              </a:rPr>
              <a:t>ή αν οι κινήσεις του μπορεί να τροποποιηθούν ή να αλλάξουν σειρά κατά τη διάρκεια της εκτέλεσής τους.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500040" y="0"/>
            <a:ext cx="8229240" cy="6428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Γενικότερα οι μηχανές μπορούν να προγραμματιστούν έτσι ώστε να εκτελούν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εντολές</a:t>
            </a:r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Ένα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σύστημα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αυτοματισμού: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μπορεί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να ακολουθήσει μόνο μια σειρά εντολών </a:t>
            </a: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δεν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μπορεί να αλλάξει αυτή τη σειρά εκτέλεσης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αλγόριθμου από τότε που θα προγραμματιστεί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457200" y="642960"/>
            <a:ext cx="8829708" cy="5811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Τα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ρομποτικά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συστήματα κατασκευάζονται ώστε: 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να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εκτελούν πολλές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εργασίες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με ένα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πρόγραμμα</a:t>
            </a:r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</p:txBody>
      </p:sp>
      <p:pic>
        <p:nvPicPr>
          <p:cNvPr id="8194" name="Picture 2" descr="http://4.bp.blogspot.com/_eDWclxKoYjE/TNFjv2xR-XI/AAAAAAAAOCw/Q7WlQUo0qQY/s1600/davin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928934"/>
            <a:ext cx="3990975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540720" y="776160"/>
            <a:ext cx="8062560" cy="14695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/>
          </a:p>
        </p:txBody>
      </p:sp>
      <p:sp>
        <p:nvSpPr>
          <p:cNvPr id="258" name="TextShape 2"/>
          <p:cNvSpPr txBox="1"/>
          <p:nvPr/>
        </p:nvSpPr>
        <p:spPr>
          <a:xfrm>
            <a:off x="540720" y="2250360"/>
            <a:ext cx="8062560" cy="17521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endParaRPr/>
          </a:p>
        </p:txBody>
      </p:sp>
      <p:pic>
        <p:nvPicPr>
          <p:cNvPr id="259" name="3 - Εικόνα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0" y="357120"/>
            <a:ext cx="9358346" cy="6097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Μια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μηχανή είτε αποτελεί τμήμα αυτοματισμού, είτε ρομποτικού συστήματος, έρχεται σε επαφή με μεταβολές από το περιβάλλον της. </a:t>
            </a:r>
            <a:endParaRPr/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Όμως, το ρομποτικό θα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μεταβληθεί σε αυτά τα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ερεθίσματα</a:t>
            </a:r>
            <a:endParaRPr/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Οι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μηχανές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αυτοματισμού: 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αργές και απλές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κινήσεις</a:t>
            </a:r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Τα ρομποτικά: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δουλεύουν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γρηγορότερα </a:t>
            </a: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κάνουν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πιο δύσκολες κινήσεις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και διεργασίες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200" y="267480"/>
            <a:ext cx="8229240" cy="10183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4200" b="1" dirty="0">
                <a:solidFill>
                  <a:srgbClr val="FF0000"/>
                </a:solidFill>
                <a:latin typeface="Verdana"/>
                <a:ea typeface="Verdana"/>
              </a:rPr>
              <a:t>Πως γίνεται;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500034" y="1357298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el-GR" sz="28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χειρουργός </a:t>
            </a:r>
            <a:r>
              <a:rPr lang="el-GR" sz="2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βρίσκεται μπροστά σε μια χειρουργική κονσόλα-Η/Υ, όπου βλέπει σε μια οθόνη το χειρουργικό πεδίο, τρισδιάστατο και μεγεθυσμένο, και πραγματοποιεί την επέμβαση κινώντας ειδικούς μοχλούς.</a:t>
            </a:r>
            <a:endParaRPr sz="16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</a:pPr>
            <a:endParaRPr sz="16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</a:pPr>
            <a:r>
              <a:rPr lang="el-GR" sz="2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Οι εντολές που δίνει ο χειρουργός μεταφέρονται ψηφιακά, και με ακρίβεια, στους αρθρωτούς χειρουργικούς βραχίονες ενός ρομπότ, οι οποίοι εκτελούν τις κινήσεις στο χειρουργικό πεδίο. </a:t>
            </a:r>
            <a:endParaRPr sz="16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1285920" y="3429000"/>
            <a:ext cx="7238520" cy="13618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13800" b="1" dirty="0">
                <a:solidFill>
                  <a:srgbClr val="FF0000"/>
                </a:solidFill>
                <a:latin typeface="Century Gothic"/>
              </a:rPr>
              <a:t>ΤΕΛΟΣ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0" y="285840"/>
            <a:ext cx="8714880" cy="228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2000">
                <a:solidFill>
                  <a:srgbClr val="FFFFFF"/>
                </a:solidFill>
                <a:latin typeface="Verdana"/>
                <a:ea typeface="Verdana"/>
              </a:rPr>
              <a:t>ΠΗΓΕΣ: </a:t>
            </a:r>
            <a:r>
              <a:rPr lang="el-GR" sz="2000" u="sng">
                <a:solidFill>
                  <a:srgbClr val="8CCEFD"/>
                </a:solidFill>
                <a:latin typeface="Verdana"/>
                <a:ea typeface="Verdana"/>
              </a:rPr>
              <a:t>http://www.tanea.gr/</a:t>
            </a:r>
            <a:endParaRPr/>
          </a:p>
          <a:p>
            <a:pPr>
              <a:lnSpc>
                <a:spcPct val="100000"/>
              </a:lnSpc>
            </a:pPr>
            <a:r>
              <a:rPr lang="el-GR" sz="200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r>
              <a:rPr lang="el-GR" sz="2000" u="sng">
                <a:solidFill>
                  <a:srgbClr val="8CCEFD"/>
                </a:solidFill>
                <a:latin typeface="Verdana"/>
                <a:ea typeface="Verdana"/>
              </a:rPr>
              <a:t>http://el.wikipedia.org/wiki/</a:t>
            </a:r>
            <a:endParaRPr/>
          </a:p>
          <a:p>
            <a:pPr>
              <a:lnSpc>
                <a:spcPct val="100000"/>
              </a:lnSpc>
            </a:pPr>
            <a:r>
              <a:rPr lang="el-GR" sz="2000" u="sng">
                <a:solidFill>
                  <a:srgbClr val="8CCEFD"/>
                </a:solidFill>
                <a:latin typeface="Verdana"/>
                <a:ea typeface="Verdana"/>
              </a:rPr>
              <a:t>http://www.biomed.ntua.gr/Portals/1/askhsh%204.pdf</a:t>
            </a:r>
            <a:endParaRPr/>
          </a:p>
          <a:p>
            <a:pPr>
              <a:lnSpc>
                <a:spcPct val="100000"/>
              </a:lnSpc>
            </a:pPr>
            <a:r>
              <a:rPr lang="el-GR" sz="2000" u="sng">
                <a:solidFill>
                  <a:srgbClr val="8CCEFD"/>
                </a:solidFill>
                <a:latin typeface="Verdana"/>
                <a:ea typeface="Verdana"/>
              </a:rPr>
              <a:t>http://www.iatrikodiavalkaniko.gr</a:t>
            </a:r>
            <a:endParaRPr/>
          </a:p>
          <a:p>
            <a:pPr>
              <a:lnSpc>
                <a:spcPct val="100000"/>
              </a:lnSpc>
            </a:pPr>
            <a:r>
              <a:rPr lang="el-GR" sz="2000" u="sng">
                <a:solidFill>
                  <a:srgbClr val="8CCEFD"/>
                </a:solidFill>
                <a:latin typeface="Verdana"/>
                <a:ea typeface="Verdana"/>
              </a:rPr>
              <a:t>http://www.robotica.gr/pages.php?page=0130001</a:t>
            </a:r>
            <a:endParaRPr/>
          </a:p>
          <a:p>
            <a:pPr>
              <a:lnSpc>
                <a:spcPct val="100000"/>
              </a:lnSpc>
            </a:pPr>
            <a:r>
              <a:rPr lang="el-GR" sz="2000">
                <a:solidFill>
                  <a:srgbClr val="FFFFFF"/>
                </a:solidFill>
                <a:latin typeface="Verdana"/>
                <a:ea typeface="Verdana"/>
              </a:rPr>
              <a:t>«Βιομηχανικά ρομπότ και εξοικονόμηση ενέργειας» Του κ. Παναγιώτη Κ. Αρτεμιάδη, Μηχανολόγου Μηχανικού ΕΜΠ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ΠΑΝΟΣ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4200" b="1" i="1" dirty="0">
                <a:solidFill>
                  <a:srgbClr val="FF0000"/>
                </a:solidFill>
                <a:latin typeface="Century Gothic"/>
              </a:rPr>
              <a:t>Ποιες επεμβάσεις μπορούν να γίνουν ρομποτικά;</a:t>
            </a:r>
            <a:r>
              <a:rPr lang="el-GR" sz="4200" dirty="0">
                <a:solidFill>
                  <a:srgbClr val="D26785"/>
                </a:solidFill>
                <a:latin typeface="Century Gothic"/>
              </a:rPr>
              <a:t>
</a:t>
            </a:r>
            <a:endParaRPr/>
          </a:p>
        </p:txBody>
      </p:sp>
      <p:sp>
        <p:nvSpPr>
          <p:cNvPr id="185" name="TextShape 2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Η κύρια χρησιμότητα της μεθόδου είναι στη </a:t>
            </a:r>
            <a:r>
              <a:rPr lang="el-GR" sz="3000" b="1" dirty="0">
                <a:solidFill>
                  <a:srgbClr val="FFFFFF"/>
                </a:solidFill>
                <a:latin typeface="Verdana"/>
                <a:ea typeface="Verdana"/>
              </a:rPr>
              <a:t>χειρουργική του </a:t>
            </a:r>
            <a:r>
              <a:rPr lang="el-GR" sz="3000" b="1" dirty="0" smtClean="0">
                <a:solidFill>
                  <a:srgbClr val="FFFFFF"/>
                </a:solidFill>
                <a:latin typeface="Verdana"/>
                <a:ea typeface="Verdana"/>
              </a:rPr>
              <a:t>προστάτη. </a:t>
            </a:r>
            <a:endParaRPr smtClean="0"/>
          </a:p>
          <a:p>
            <a:pPr>
              <a:lnSpc>
                <a:spcPct val="100000"/>
              </a:lnSpc>
            </a:pPr>
            <a:endParaRPr smtClean="0"/>
          </a:p>
          <a:p>
            <a:pPr>
              <a:lnSpc>
                <a:spcPct val="100000"/>
              </a:lnSpc>
            </a:pPr>
            <a:endParaRPr lang="el-GR" sz="3000" b="1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Οφέλη σημαντικά: </a:t>
            </a:r>
          </a:p>
          <a:p>
            <a:pPr>
              <a:lnSpc>
                <a:spcPct val="100000"/>
              </a:lnSpc>
            </a:pPr>
            <a:endParaRPr lang="el-GR" sz="3000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στη διατήρηση της στυτικής λειτουργίας</a:t>
            </a: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των νεύρων  </a:t>
            </a:r>
            <a:endParaRPr smtClean="0"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1 - Εικόνα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4200" b="1" dirty="0">
                <a:solidFill>
                  <a:srgbClr val="FF0000"/>
                </a:solidFill>
                <a:latin typeface="Verdana"/>
                <a:ea typeface="Verdana"/>
              </a:rPr>
              <a:t>ΌΜΩΣ: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0" y="1882800"/>
            <a:ext cx="914400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Σε καθημερινές επεμβάσεις της </a:t>
            </a: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Χειρουργικής</a:t>
            </a:r>
          </a:p>
          <a:p>
            <a:pPr>
              <a:lnSpc>
                <a:spcPct val="100000"/>
              </a:lnSpc>
            </a:pPr>
            <a:r>
              <a:rPr lang="el-GR" sz="3000" b="1" i="1" dirty="0" smtClean="0">
                <a:solidFill>
                  <a:srgbClr val="FFFFFF"/>
                </a:solidFill>
                <a:latin typeface="Verdana"/>
                <a:ea typeface="Verdana"/>
              </a:rPr>
              <a:t>ΔΕΝ</a:t>
            </a:r>
            <a:r>
              <a:rPr lang="el-GR" sz="3000" b="1" dirty="0" smtClean="0">
                <a:solidFill>
                  <a:srgbClr val="FFFFFF"/>
                </a:solidFill>
                <a:latin typeface="Verdana"/>
                <a:ea typeface="Verdana"/>
              </a:rPr>
              <a:t> </a:t>
            </a:r>
            <a:r>
              <a:rPr lang="el-GR" sz="3000" b="1" dirty="0">
                <a:solidFill>
                  <a:srgbClr val="FFFFFF"/>
                </a:solidFill>
                <a:latin typeface="Verdana"/>
                <a:ea typeface="Verdana"/>
              </a:rPr>
              <a:t>παρέχει κανένα </a:t>
            </a:r>
            <a:r>
              <a:rPr lang="el-GR" sz="3000" b="1" dirty="0" smtClean="0">
                <a:solidFill>
                  <a:srgbClr val="FFFFFF"/>
                </a:solidFill>
                <a:latin typeface="Verdana"/>
                <a:ea typeface="Verdana"/>
              </a:rPr>
              <a:t>ειδικό πλεονέκτημα </a:t>
            </a:r>
          </a:p>
          <a:p>
            <a:pPr>
              <a:lnSpc>
                <a:spcPct val="100000"/>
              </a:lnSpc>
            </a:pPr>
            <a:endParaRPr lang="el-GR" sz="3000" b="1" dirty="0" smtClean="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l-GR" sz="3000" b="1" dirty="0" smtClean="0">
                <a:solidFill>
                  <a:srgbClr val="FFFFFF"/>
                </a:solidFill>
                <a:latin typeface="Verdana"/>
                <a:ea typeface="Verdana"/>
              </a:rPr>
              <a:t>ΑΝΤΙΘΕΤΩΣ,</a:t>
            </a:r>
          </a:p>
          <a:p>
            <a:pPr>
              <a:lnSpc>
                <a:spcPct val="100000"/>
              </a:lnSpc>
            </a:pPr>
            <a:r>
              <a:rPr lang="el-GR" sz="3000" dirty="0" smtClean="0">
                <a:solidFill>
                  <a:srgbClr val="FFFFFF"/>
                </a:solidFill>
                <a:latin typeface="Verdana"/>
                <a:ea typeface="Verdana"/>
              </a:rPr>
              <a:t>το </a:t>
            </a:r>
            <a:r>
              <a:rPr lang="el-GR" sz="3000" dirty="0">
                <a:solidFill>
                  <a:srgbClr val="FFFFFF"/>
                </a:solidFill>
                <a:latin typeface="Verdana"/>
                <a:ea typeface="Verdana"/>
              </a:rPr>
              <a:t>κόστος της Ρομποτικής είναι σημαντικά αυξημένο.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ήξη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1071</Words>
  <PresentationFormat>Προβολή στην οθόνη (4:3)</PresentationFormat>
  <Paragraphs>247</Paragraphs>
  <Slides>61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61</vt:i4>
      </vt:variant>
    </vt:vector>
  </HeadingPairs>
  <TitlesOfParts>
    <vt:vector size="63" baseType="lpstr">
      <vt:lpstr>Office Theme</vt:lpstr>
      <vt:lpstr>Τεχνικό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cp:lastModifiedBy>ΠΑΝΟΣ</cp:lastModifiedBy>
  <cp:revision>32</cp:revision>
  <dcterms:modified xsi:type="dcterms:W3CDTF">2015-02-23T11:06:39Z</dcterms:modified>
</cp:coreProperties>
</file>